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4" r:id="rId1"/>
  </p:sldMasterIdLst>
  <p:notesMasterIdLst>
    <p:notesMasterId r:id="rId26"/>
  </p:notesMasterIdLst>
  <p:sldIdLst>
    <p:sldId id="314" r:id="rId2"/>
    <p:sldId id="285" r:id="rId3"/>
    <p:sldId id="261" r:id="rId4"/>
    <p:sldId id="263" r:id="rId5"/>
    <p:sldId id="310" r:id="rId6"/>
    <p:sldId id="311" r:id="rId7"/>
    <p:sldId id="312" r:id="rId8"/>
    <p:sldId id="286" r:id="rId9"/>
    <p:sldId id="305" r:id="rId10"/>
    <p:sldId id="309" r:id="rId11"/>
    <p:sldId id="306" r:id="rId12"/>
    <p:sldId id="287" r:id="rId13"/>
    <p:sldId id="291" r:id="rId14"/>
    <p:sldId id="300" r:id="rId15"/>
    <p:sldId id="301" r:id="rId16"/>
    <p:sldId id="313" r:id="rId17"/>
    <p:sldId id="302" r:id="rId18"/>
    <p:sldId id="303" r:id="rId19"/>
    <p:sldId id="269" r:id="rId20"/>
    <p:sldId id="270" r:id="rId21"/>
    <p:sldId id="299" r:id="rId22"/>
    <p:sldId id="273" r:id="rId23"/>
    <p:sldId id="280" r:id="rId24"/>
    <p:sldId id="281" r:id="rId25"/>
  </p:sldIdLst>
  <p:sldSz cx="9144000" cy="6858000" type="screen4x3"/>
  <p:notesSz cx="6858000" cy="9144000"/>
  <p:embeddedFontLst>
    <p:embeddedFont>
      <p:font typeface="Book Antiqua" pitchFamily="18" charset="0"/>
      <p:regular r:id="rId27"/>
      <p:bold r:id="rId28"/>
      <p:italic r:id="rId29"/>
      <p:boldItalic r:id="rId30"/>
    </p:embeddedFont>
    <p:embeddedFont>
      <p:font typeface="Vrinda" pitchFamily="34" charset="0"/>
      <p:regular r:id="rId31"/>
      <p:bold r:id="rId32"/>
    </p:embeddedFont>
    <p:embeddedFont>
      <p:font typeface="Wingdings 2" pitchFamily="18" charset="2"/>
      <p:regular r:id="rId33"/>
    </p:embeddedFont>
    <p:embeddedFont>
      <p:font typeface="Lucida Sans" pitchFamily="34" charset="0"/>
      <p:regular r:id="rId34"/>
      <p:bold r:id="rId35"/>
      <p:italic r:id="rId36"/>
      <p:boldItalic r:id="rId37"/>
    </p:embeddedFont>
    <p:embeddedFont>
      <p:font typeface="Calibri" pitchFamily="34" charset="0"/>
      <p:regular r:id="rId38"/>
      <p:bold r:id="rId39"/>
      <p:italic r:id="rId40"/>
      <p:boldItalic r:id="rId41"/>
    </p:embeddedFont>
    <p:embeddedFont>
      <p:font typeface="Wingdings 3" pitchFamily="18"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1E9A6"/>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60" y="-414"/>
      </p:cViewPr>
      <p:guideLst>
        <p:guide orient="horz" pos="2160"/>
        <p:guide pos="2880"/>
      </p:guideLst>
    </p:cSldViewPr>
  </p:slideViewPr>
  <p:notesTextViewPr>
    <p:cViewPr>
      <p:scale>
        <a:sx n="400" d="100"/>
        <a:sy n="4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DCC11-2DAD-471F-9B8D-491D75AF2A08}" type="datetimeFigureOut">
              <a:rPr lang="en-US" smtClean="0"/>
              <a:pPr/>
              <a:t>12/27/2016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6C3D-E46B-45F2-81CA-7CEBA6F64209}" type="slidenum">
              <a:rPr lang="en-US" smtClean="0"/>
              <a:pPr/>
              <a:t>‹#›</a:t>
            </a:fld>
            <a:endParaRPr lang="en-US"/>
          </a:p>
        </p:txBody>
      </p:sp>
    </p:spTree>
    <p:extLst>
      <p:ext uri="{BB962C8B-B14F-4D97-AF65-F5344CB8AC3E}">
        <p14:creationId xmlns:p14="http://schemas.microsoft.com/office/powerpoint/2010/main" val="36733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6C3D-E46B-45F2-81CA-7CEBA6F6420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D9DEDAE-BC8C-4DAE-B354-72E51874F2A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D9DEDAE-BC8C-4DAE-B354-72E51874F2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54C55E-3111-4B69-82B0-AA100B4753B1}" type="datetimeFigureOut">
              <a:rPr lang="en-US" smtClean="0"/>
              <a:pPr/>
              <a:t>12/27/2016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9DEDAE-BC8C-4DAE-B354-72E51874F2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pscmmmmm.jpg"/>
          <p:cNvPicPr>
            <a:picLocks noChangeAspect="1"/>
          </p:cNvPicPr>
          <p:nvPr/>
        </p:nvPicPr>
        <p:blipFill>
          <a:blip r:embed="rId2"/>
          <a:stretch>
            <a:fillRect/>
          </a:stretch>
        </p:blipFill>
        <p:spPr>
          <a:xfrm>
            <a:off x="0" y="0"/>
            <a:ext cx="9144000" cy="3124200"/>
          </a:xfrm>
          <a:prstGeom prst="rect">
            <a:avLst/>
          </a:prstGeom>
        </p:spPr>
      </p:pic>
      <p:pic>
        <p:nvPicPr>
          <p:cNvPr id="6" name="Picture 3" descr="Mon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0589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419600"/>
            <a:ext cx="9144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r>
              <a:rPr lang="en-US" sz="3200" dirty="0">
                <a:solidFill>
                  <a:schemeClr val="bg1"/>
                </a:solidFill>
              </a:rPr>
              <a:t>Prepared by. </a:t>
            </a:r>
          </a:p>
          <a:p>
            <a:r>
              <a:rPr lang="en-US" sz="4000" dirty="0">
                <a:solidFill>
                  <a:schemeClr val="bg1"/>
                </a:solidFill>
              </a:rPr>
              <a:t>Cantonment Public  School and College , </a:t>
            </a:r>
            <a:r>
              <a:rPr lang="en-US" sz="4000" dirty="0" err="1" smtClean="0">
                <a:solidFill>
                  <a:schemeClr val="bg1"/>
                </a:solidFill>
              </a:rPr>
              <a:t>Momenshahi</a:t>
            </a:r>
            <a:endParaRPr lang="en-US" sz="3200" dirty="0">
              <a:solidFill>
                <a:schemeClr val="bg1"/>
              </a:solidFill>
            </a:endParaRPr>
          </a:p>
          <a:p>
            <a:r>
              <a:rPr lang="en-US" sz="3200" dirty="0">
                <a:solidFill>
                  <a:schemeClr val="bg1"/>
                </a:solidFill>
              </a:rPr>
              <a:t>Dept. of Business studies </a:t>
            </a:r>
          </a:p>
        </p:txBody>
      </p:sp>
      <p:sp>
        <p:nvSpPr>
          <p:cNvPr id="5" name="TextBox 4"/>
          <p:cNvSpPr txBox="1"/>
          <p:nvPr/>
        </p:nvSpPr>
        <p:spPr>
          <a:xfrm rot="10800000" flipV="1">
            <a:off x="2840183" y="3097649"/>
            <a:ext cx="3924300" cy="1323439"/>
          </a:xfrm>
          <a:prstGeom prst="rect">
            <a:avLst/>
          </a:prstGeom>
          <a:solidFill>
            <a:schemeClr val="accent4"/>
          </a:solidFill>
        </p:spPr>
        <p:txBody>
          <a:bodyPr wrap="square" lIns="91429" tIns="45714" rIns="91429" bIns="45714"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err="1">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স্বাগতম</a:t>
            </a:r>
            <a:endParaRPr lang="en-US" sz="80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5554852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763000" cy="762000"/>
          </a:xfrm>
        </p:spPr>
        <p:txBody>
          <a:bodyPr/>
          <a:lstStyle/>
          <a:p>
            <a:r>
              <a:rPr lang="en-US" dirty="0" smtClean="0"/>
              <a:t>           </a:t>
            </a:r>
            <a:r>
              <a:rPr lang="en-US" dirty="0" err="1" smtClean="0"/>
              <a:t>বিস্তারিত</a:t>
            </a:r>
            <a:r>
              <a:rPr lang="en-US" dirty="0" smtClean="0"/>
              <a:t> :</a:t>
            </a:r>
            <a:endParaRPr lang="en-US" dirty="0"/>
          </a:p>
        </p:txBody>
      </p:sp>
      <p:sp>
        <p:nvSpPr>
          <p:cNvPr id="3" name="Content Placeholder 2"/>
          <p:cNvSpPr>
            <a:spLocks noGrp="1"/>
          </p:cNvSpPr>
          <p:nvPr>
            <p:ph idx="1"/>
          </p:nvPr>
        </p:nvSpPr>
        <p:spPr>
          <a:xfrm>
            <a:off x="533400" y="1295400"/>
            <a:ext cx="8382000" cy="5060160"/>
          </a:xfrm>
          <a:solidFill>
            <a:schemeClr val="accent4"/>
          </a:solidFill>
        </p:spPr>
        <p:txBody>
          <a:bodyPr>
            <a:normAutofit/>
          </a:bodyPr>
          <a:lstStyle/>
          <a:p>
            <a:r>
              <a:rPr lang="en-US" dirty="0" err="1" smtClean="0">
                <a:solidFill>
                  <a:srgbClr val="FF0000"/>
                </a:solidFill>
              </a:rPr>
              <a:t>পাইকারী</a:t>
            </a:r>
            <a:r>
              <a:rPr lang="en-US" dirty="0" smtClean="0">
                <a:solidFill>
                  <a:srgbClr val="FF0000"/>
                </a:solidFill>
              </a:rPr>
              <a:t> </a:t>
            </a:r>
            <a:r>
              <a:rPr lang="en-US" dirty="0" err="1" smtClean="0">
                <a:solidFill>
                  <a:srgbClr val="FF0000"/>
                </a:solidFill>
              </a:rPr>
              <a:t>ব্যবসা</a:t>
            </a:r>
            <a:r>
              <a:rPr lang="en-US" dirty="0" smtClean="0">
                <a:solidFill>
                  <a:srgbClr val="FF0000"/>
                </a:solidFill>
              </a:rPr>
              <a:t> : </a:t>
            </a:r>
          </a:p>
          <a:p>
            <a:pPr>
              <a:buNone/>
            </a:pPr>
            <a:r>
              <a:rPr lang="en-US" dirty="0" smtClean="0"/>
              <a:t>                                   </a:t>
            </a:r>
            <a:r>
              <a:rPr lang="en-US" dirty="0" err="1" smtClean="0"/>
              <a:t>যে</a:t>
            </a:r>
            <a:r>
              <a:rPr lang="en-US" dirty="0" smtClean="0"/>
              <a:t>  </a:t>
            </a:r>
            <a:r>
              <a:rPr lang="en-US" dirty="0" err="1" smtClean="0"/>
              <a:t>ব্যবসায়ী</a:t>
            </a:r>
            <a:r>
              <a:rPr lang="en-US" dirty="0" smtClean="0"/>
              <a:t> </a:t>
            </a:r>
            <a:r>
              <a:rPr lang="en-US" dirty="0" err="1" smtClean="0"/>
              <a:t>উৎপাদকের</a:t>
            </a:r>
            <a:r>
              <a:rPr lang="en-US" dirty="0" smtClean="0"/>
              <a:t> </a:t>
            </a:r>
            <a:r>
              <a:rPr lang="en-US" dirty="0" err="1" smtClean="0"/>
              <a:t>নিকট</a:t>
            </a:r>
            <a:r>
              <a:rPr lang="en-US" dirty="0" smtClean="0"/>
              <a:t> </a:t>
            </a:r>
            <a:r>
              <a:rPr lang="en-US" dirty="0" err="1" smtClean="0"/>
              <a:t>থেকে</a:t>
            </a:r>
            <a:r>
              <a:rPr lang="en-US" dirty="0" smtClean="0"/>
              <a:t> </a:t>
            </a:r>
            <a:r>
              <a:rPr lang="en-US" dirty="0" err="1" smtClean="0"/>
              <a:t>বেশি</a:t>
            </a:r>
            <a:r>
              <a:rPr lang="en-US" dirty="0" smtClean="0"/>
              <a:t> </a:t>
            </a:r>
            <a:r>
              <a:rPr lang="en-US" dirty="0" err="1" smtClean="0"/>
              <a:t>করে</a:t>
            </a:r>
            <a:r>
              <a:rPr lang="en-US" dirty="0" smtClean="0"/>
              <a:t> </a:t>
            </a:r>
            <a:r>
              <a:rPr lang="en-US" dirty="0" err="1" smtClean="0"/>
              <a:t>মাল</a:t>
            </a:r>
            <a:r>
              <a:rPr lang="en-US" dirty="0" smtClean="0"/>
              <a:t>  </a:t>
            </a:r>
            <a:r>
              <a:rPr lang="en-US" dirty="0" err="1" smtClean="0"/>
              <a:t>কিনে</a:t>
            </a:r>
            <a:r>
              <a:rPr lang="en-US" dirty="0" smtClean="0"/>
              <a:t> </a:t>
            </a:r>
            <a:r>
              <a:rPr lang="en-US" dirty="0" err="1" smtClean="0"/>
              <a:t>অল্প</a:t>
            </a:r>
            <a:r>
              <a:rPr lang="en-US" dirty="0" smtClean="0"/>
              <a:t> </a:t>
            </a:r>
            <a:r>
              <a:rPr lang="en-US" dirty="0" err="1" smtClean="0"/>
              <a:t>অল্প</a:t>
            </a:r>
            <a:r>
              <a:rPr lang="en-US" dirty="0" smtClean="0"/>
              <a:t> </a:t>
            </a:r>
            <a:r>
              <a:rPr lang="en-US" dirty="0" err="1" smtClean="0"/>
              <a:t>করে</a:t>
            </a:r>
            <a:r>
              <a:rPr lang="en-US" dirty="0" smtClean="0"/>
              <a:t> </a:t>
            </a:r>
            <a:r>
              <a:rPr lang="en-US" dirty="0" err="1" smtClean="0"/>
              <a:t>খূচরা</a:t>
            </a:r>
            <a:r>
              <a:rPr lang="en-US" dirty="0" smtClean="0"/>
              <a:t> </a:t>
            </a:r>
            <a:r>
              <a:rPr lang="en-US" dirty="0" err="1" smtClean="0"/>
              <a:t>ব্যবসায়ীর</a:t>
            </a:r>
            <a:r>
              <a:rPr lang="en-US" dirty="0" smtClean="0"/>
              <a:t> </a:t>
            </a:r>
            <a:r>
              <a:rPr lang="en-US" dirty="0" err="1" smtClean="0"/>
              <a:t>নিকট</a:t>
            </a:r>
            <a:r>
              <a:rPr lang="en-US" dirty="0" smtClean="0"/>
              <a:t> </a:t>
            </a:r>
            <a:r>
              <a:rPr lang="en-US" dirty="0" err="1" smtClean="0"/>
              <a:t>বিক্রয়</a:t>
            </a:r>
            <a:r>
              <a:rPr lang="en-US" dirty="0" smtClean="0"/>
              <a:t> </a:t>
            </a:r>
            <a:r>
              <a:rPr lang="en-US" dirty="0" err="1" smtClean="0"/>
              <a:t>করে</a:t>
            </a:r>
            <a:r>
              <a:rPr lang="en-US" dirty="0" smtClean="0"/>
              <a:t> </a:t>
            </a:r>
            <a:r>
              <a:rPr lang="en-US" dirty="0" err="1" smtClean="0"/>
              <a:t>তাদেরকে</a:t>
            </a:r>
            <a:r>
              <a:rPr lang="en-US" dirty="0" smtClean="0"/>
              <a:t> </a:t>
            </a:r>
            <a:r>
              <a:rPr lang="en-US" dirty="0" err="1" smtClean="0"/>
              <a:t>পাইকারী</a:t>
            </a:r>
            <a:r>
              <a:rPr lang="en-US" dirty="0" smtClean="0"/>
              <a:t> </a:t>
            </a:r>
            <a:r>
              <a:rPr lang="en-US" dirty="0" err="1" smtClean="0"/>
              <a:t>ব্যবসায়ী</a:t>
            </a:r>
            <a:r>
              <a:rPr lang="en-US" dirty="0" smtClean="0"/>
              <a:t> </a:t>
            </a:r>
            <a:r>
              <a:rPr lang="en-US" dirty="0" err="1" smtClean="0"/>
              <a:t>বলে</a:t>
            </a:r>
            <a:r>
              <a:rPr lang="en-US" dirty="0" smtClean="0"/>
              <a:t> । </a:t>
            </a:r>
            <a:r>
              <a:rPr lang="en-US" dirty="0" err="1" smtClean="0"/>
              <a:t>এরা</a:t>
            </a:r>
            <a:r>
              <a:rPr lang="en-US" dirty="0" smtClean="0"/>
              <a:t> </a:t>
            </a:r>
            <a:r>
              <a:rPr lang="en-US" dirty="0" err="1" smtClean="0"/>
              <a:t>খূচরা</a:t>
            </a:r>
            <a:r>
              <a:rPr lang="en-US" dirty="0" smtClean="0"/>
              <a:t>  </a:t>
            </a:r>
            <a:r>
              <a:rPr lang="en-US" dirty="0" err="1" smtClean="0"/>
              <a:t>ব্যেবসায়ী</a:t>
            </a:r>
            <a:r>
              <a:rPr lang="en-US" dirty="0" smtClean="0"/>
              <a:t> </a:t>
            </a:r>
            <a:r>
              <a:rPr lang="en-US" dirty="0" err="1" smtClean="0"/>
              <a:t>থেকে</a:t>
            </a:r>
            <a:r>
              <a:rPr lang="en-US" dirty="0" smtClean="0"/>
              <a:t> </a:t>
            </a:r>
            <a:r>
              <a:rPr lang="en-US" dirty="0" err="1" smtClean="0"/>
              <a:t>প্রাপ্ত</a:t>
            </a:r>
            <a:r>
              <a:rPr lang="en-US" dirty="0" smtClean="0"/>
              <a:t> </a:t>
            </a:r>
            <a:r>
              <a:rPr lang="en-US" dirty="0" err="1" smtClean="0"/>
              <a:t>তথ্য</a:t>
            </a:r>
            <a:r>
              <a:rPr lang="en-US" dirty="0" smtClean="0"/>
              <a:t> </a:t>
            </a:r>
            <a:r>
              <a:rPr lang="en-US" dirty="0" err="1" smtClean="0"/>
              <a:t>উৎপাদনকারী</a:t>
            </a:r>
            <a:r>
              <a:rPr lang="en-US" dirty="0" smtClean="0"/>
              <a:t> </a:t>
            </a:r>
            <a:r>
              <a:rPr lang="en-US" dirty="0" err="1" smtClean="0"/>
              <a:t>কে</a:t>
            </a:r>
            <a:r>
              <a:rPr lang="en-US" dirty="0" smtClean="0"/>
              <a:t> </a:t>
            </a:r>
            <a:r>
              <a:rPr lang="en-US" dirty="0" err="1" smtClean="0"/>
              <a:t>সরবারাহ</a:t>
            </a:r>
            <a:r>
              <a:rPr lang="en-US" dirty="0" smtClean="0"/>
              <a:t> </a:t>
            </a:r>
            <a:r>
              <a:rPr lang="en-US" dirty="0" err="1" smtClean="0"/>
              <a:t>করে</a:t>
            </a:r>
            <a:r>
              <a:rPr lang="en-US" dirty="0" smtClean="0"/>
              <a:t>।</a:t>
            </a:r>
          </a:p>
          <a:p>
            <a:pPr>
              <a:buNone/>
            </a:pPr>
            <a:r>
              <a:rPr lang="en-US" dirty="0" smtClean="0"/>
              <a:t> </a:t>
            </a:r>
            <a:r>
              <a:rPr lang="en-US" dirty="0" err="1" smtClean="0">
                <a:solidFill>
                  <a:srgbClr val="FF0000"/>
                </a:solidFill>
              </a:rPr>
              <a:t>খুচরা</a:t>
            </a:r>
            <a:r>
              <a:rPr lang="en-US" dirty="0" smtClean="0">
                <a:solidFill>
                  <a:srgbClr val="FF0000"/>
                </a:solidFill>
              </a:rPr>
              <a:t> </a:t>
            </a:r>
            <a:r>
              <a:rPr lang="en-US" dirty="0" err="1" smtClean="0">
                <a:solidFill>
                  <a:srgbClr val="FF0000"/>
                </a:solidFill>
              </a:rPr>
              <a:t>ব্যবসায়ী</a:t>
            </a:r>
            <a:r>
              <a:rPr lang="en-US" dirty="0" smtClean="0">
                <a:solidFill>
                  <a:srgbClr val="FF0000"/>
                </a:solidFill>
              </a:rPr>
              <a:t> : </a:t>
            </a:r>
            <a:r>
              <a:rPr lang="en-US" dirty="0" err="1" smtClean="0"/>
              <a:t>যারা</a:t>
            </a:r>
            <a:r>
              <a:rPr lang="en-US" dirty="0" smtClean="0"/>
              <a:t> </a:t>
            </a:r>
            <a:r>
              <a:rPr lang="en-US" dirty="0" err="1" smtClean="0"/>
              <a:t>পাইকার</a:t>
            </a:r>
            <a:r>
              <a:rPr lang="en-US" dirty="0" smtClean="0"/>
              <a:t> </a:t>
            </a:r>
            <a:r>
              <a:rPr lang="en-US" dirty="0" err="1" smtClean="0"/>
              <a:t>এর</a:t>
            </a:r>
            <a:r>
              <a:rPr lang="en-US" dirty="0" smtClean="0"/>
              <a:t> </a:t>
            </a:r>
            <a:r>
              <a:rPr lang="en-US" dirty="0" err="1" smtClean="0"/>
              <a:t>নিকট</a:t>
            </a:r>
            <a:r>
              <a:rPr lang="en-US" dirty="0" smtClean="0"/>
              <a:t> </a:t>
            </a:r>
            <a:r>
              <a:rPr lang="en-US" dirty="0" err="1" smtClean="0"/>
              <a:t>থেকে</a:t>
            </a:r>
            <a:r>
              <a:rPr lang="en-US" dirty="0" smtClean="0"/>
              <a:t>  </a:t>
            </a:r>
            <a:r>
              <a:rPr lang="en-US" dirty="0" err="1" smtClean="0"/>
              <a:t>মাল</a:t>
            </a:r>
            <a:r>
              <a:rPr lang="en-US" dirty="0" smtClean="0"/>
              <a:t> </a:t>
            </a:r>
            <a:r>
              <a:rPr lang="en-US" dirty="0" err="1" smtClean="0"/>
              <a:t>কিনে</a:t>
            </a:r>
            <a:r>
              <a:rPr lang="en-US" dirty="0" smtClean="0"/>
              <a:t> </a:t>
            </a:r>
            <a:r>
              <a:rPr lang="en-US" dirty="0" err="1" smtClean="0"/>
              <a:t>ভোক্তার</a:t>
            </a:r>
            <a:r>
              <a:rPr lang="en-US" dirty="0" smtClean="0"/>
              <a:t> </a:t>
            </a:r>
            <a:r>
              <a:rPr lang="en-US" dirty="0" err="1" smtClean="0"/>
              <a:t>নিকট</a:t>
            </a:r>
            <a:r>
              <a:rPr lang="en-US" dirty="0" smtClean="0"/>
              <a:t> </a:t>
            </a:r>
            <a:r>
              <a:rPr lang="en-US" dirty="0" err="1" smtClean="0"/>
              <a:t>বিক্রয়</a:t>
            </a:r>
            <a:r>
              <a:rPr lang="en-US" dirty="0" smtClean="0"/>
              <a:t> </a:t>
            </a:r>
            <a:r>
              <a:rPr lang="en-US" dirty="0" err="1" smtClean="0"/>
              <a:t>করে</a:t>
            </a:r>
            <a:r>
              <a:rPr lang="en-US" dirty="0" smtClean="0"/>
              <a:t> </a:t>
            </a:r>
            <a:r>
              <a:rPr lang="en-US" dirty="0" err="1" smtClean="0"/>
              <a:t>তাদেরকে</a:t>
            </a:r>
            <a:r>
              <a:rPr lang="en-US" dirty="0" smtClean="0"/>
              <a:t> </a:t>
            </a:r>
            <a:r>
              <a:rPr lang="en-US" dirty="0" err="1" smtClean="0"/>
              <a:t>খুচরা</a:t>
            </a:r>
            <a:r>
              <a:rPr lang="en-US" dirty="0" smtClean="0"/>
              <a:t> </a:t>
            </a:r>
            <a:r>
              <a:rPr lang="en-US" dirty="0" err="1" smtClean="0"/>
              <a:t>ব্যবসায়ী</a:t>
            </a:r>
            <a:r>
              <a:rPr lang="en-US" dirty="0" smtClean="0"/>
              <a:t> </a:t>
            </a:r>
            <a:r>
              <a:rPr lang="en-US" dirty="0" err="1" smtClean="0"/>
              <a:t>বলে</a:t>
            </a:r>
            <a:r>
              <a:rPr lang="en-US" dirty="0" smtClean="0"/>
              <a:t>। </a:t>
            </a:r>
            <a:r>
              <a:rPr lang="en-US" dirty="0" err="1" smtClean="0"/>
              <a:t>এরা</a:t>
            </a:r>
            <a:r>
              <a:rPr lang="en-US" dirty="0" smtClean="0"/>
              <a:t> </a:t>
            </a:r>
            <a:r>
              <a:rPr lang="en-US" dirty="0" err="1" smtClean="0"/>
              <a:t>ভোক্তার</a:t>
            </a:r>
            <a:r>
              <a:rPr lang="en-US" dirty="0" smtClean="0"/>
              <a:t> </a:t>
            </a:r>
            <a:r>
              <a:rPr lang="en-US" dirty="0" err="1" smtClean="0"/>
              <a:t>অতি</a:t>
            </a:r>
            <a:r>
              <a:rPr lang="en-US" dirty="0" smtClean="0"/>
              <a:t> </a:t>
            </a:r>
            <a:r>
              <a:rPr lang="en-US" dirty="0" err="1" smtClean="0"/>
              <a:t>নিকটে</a:t>
            </a:r>
            <a:r>
              <a:rPr lang="en-US" dirty="0" smtClean="0"/>
              <a:t> </a:t>
            </a:r>
            <a:r>
              <a:rPr lang="en-US" dirty="0" err="1" smtClean="0"/>
              <a:t>অবস্থান</a:t>
            </a:r>
            <a:r>
              <a:rPr lang="en-US" dirty="0" smtClean="0"/>
              <a:t> </a:t>
            </a:r>
            <a:r>
              <a:rPr lang="en-US" dirty="0" err="1" smtClean="0"/>
              <a:t>করে</a:t>
            </a:r>
            <a:r>
              <a:rPr lang="en-US" dirty="0" smtClean="0"/>
              <a:t>। </a:t>
            </a:r>
            <a:r>
              <a:rPr lang="en-US" dirty="0" err="1" smtClean="0"/>
              <a:t>বণ্টনপ্রনালীতে</a:t>
            </a:r>
            <a:r>
              <a:rPr lang="en-US" dirty="0" smtClean="0"/>
              <a:t>   </a:t>
            </a:r>
            <a:r>
              <a:rPr lang="en-US" dirty="0" err="1" smtClean="0"/>
              <a:t>এদের</a:t>
            </a:r>
            <a:r>
              <a:rPr lang="en-US" dirty="0" smtClean="0"/>
              <a:t> </a:t>
            </a:r>
            <a:r>
              <a:rPr lang="en-US" dirty="0" err="1" smtClean="0"/>
              <a:t>অবস্থান</a:t>
            </a:r>
            <a:r>
              <a:rPr lang="en-US" dirty="0" smtClean="0"/>
              <a:t> </a:t>
            </a:r>
            <a:r>
              <a:rPr lang="en-US" dirty="0" err="1" smtClean="0"/>
              <a:t>সবশেষে</a:t>
            </a:r>
            <a:r>
              <a:rPr lang="en-US" dirty="0" smtClean="0"/>
              <a:t>।</a:t>
            </a:r>
            <a:endParaRPr lang="en-US" dirty="0"/>
          </a:p>
        </p:txBody>
      </p:sp>
    </p:spTree>
    <p:extLst>
      <p:ext uri="{BB962C8B-B14F-4D97-AF65-F5344CB8AC3E}">
        <p14:creationId xmlns:p14="http://schemas.microsoft.com/office/powerpoint/2010/main" val="3520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5765"/>
          </a:xfrm>
          <a:solidFill>
            <a:srgbClr val="00B050"/>
          </a:solidFill>
        </p:spPr>
        <p:txBody>
          <a:bodyPr lIns="82058" tIns="41029" rIns="82058" bIns="41029">
            <a:normAutofit/>
          </a:bodyPr>
          <a:lstStyle/>
          <a:p>
            <a:r>
              <a:rPr lang="en-US" dirty="0" err="1" smtClean="0">
                <a:solidFill>
                  <a:schemeClr val="bg1"/>
                </a:solidFill>
              </a:rPr>
              <a:t>বিস্তারিত</a:t>
            </a:r>
            <a:endParaRPr lang="en-US" dirty="0">
              <a:solidFill>
                <a:schemeClr val="bg1"/>
              </a:solidFill>
            </a:endParaRPr>
          </a:p>
        </p:txBody>
      </p:sp>
      <p:sp>
        <p:nvSpPr>
          <p:cNvPr id="3" name="Content Placeholder 2"/>
          <p:cNvSpPr>
            <a:spLocks noGrp="1"/>
          </p:cNvSpPr>
          <p:nvPr>
            <p:ph idx="1"/>
          </p:nvPr>
        </p:nvSpPr>
        <p:spPr>
          <a:xfrm>
            <a:off x="0" y="1075765"/>
            <a:ext cx="9144000" cy="5782235"/>
          </a:xfrm>
          <a:solidFill>
            <a:srgbClr val="00B0F0"/>
          </a:solidFill>
        </p:spPr>
        <p:txBody>
          <a:bodyPr lIns="82058" tIns="41029" rIns="82058" bIns="41029"/>
          <a:lstStyle/>
          <a:p>
            <a:pPr>
              <a:buNone/>
            </a:pPr>
            <a:r>
              <a:rPr lang="en-US" dirty="0" smtClean="0">
                <a:solidFill>
                  <a:schemeClr val="bg1"/>
                </a:solidFill>
              </a:rPr>
              <a:t>            </a:t>
            </a:r>
            <a:r>
              <a:rPr lang="en-US" sz="3600" dirty="0" err="1">
                <a:solidFill>
                  <a:schemeClr val="bg1"/>
                </a:solidFill>
              </a:rPr>
              <a:t>ভোগ্য</a:t>
            </a:r>
            <a:r>
              <a:rPr lang="en-US" sz="3600" dirty="0">
                <a:solidFill>
                  <a:schemeClr val="bg1"/>
                </a:solidFill>
              </a:rPr>
              <a:t> </a:t>
            </a:r>
            <a:r>
              <a:rPr lang="en-US" sz="3600" dirty="0" err="1">
                <a:solidFill>
                  <a:schemeClr val="bg1"/>
                </a:solidFill>
              </a:rPr>
              <a:t>পণ্যের</a:t>
            </a:r>
            <a:r>
              <a:rPr lang="en-US" sz="3600" dirty="0">
                <a:solidFill>
                  <a:schemeClr val="bg1"/>
                </a:solidFill>
              </a:rPr>
              <a:t> </a:t>
            </a:r>
            <a:r>
              <a:rPr lang="en-US" sz="3600" dirty="0" err="1">
                <a:solidFill>
                  <a:schemeClr val="bg1"/>
                </a:solidFill>
              </a:rPr>
              <a:t>বণ্টন</a:t>
            </a:r>
            <a:r>
              <a:rPr lang="en-US" sz="3600" dirty="0">
                <a:solidFill>
                  <a:schemeClr val="bg1"/>
                </a:solidFill>
              </a:rPr>
              <a:t> </a:t>
            </a:r>
            <a:r>
              <a:rPr lang="en-US" sz="3600" dirty="0" err="1">
                <a:solidFill>
                  <a:schemeClr val="bg1"/>
                </a:solidFill>
              </a:rPr>
              <a:t>প্রণালী</a:t>
            </a:r>
            <a:endParaRPr lang="en-US" sz="3600" dirty="0">
              <a:solidFill>
                <a:schemeClr val="bg1"/>
              </a:solidFill>
            </a:endParaRPr>
          </a:p>
          <a:p>
            <a:pPr>
              <a:buNone/>
            </a:pPr>
            <a:endParaRPr lang="en-US" sz="2500" dirty="0">
              <a:solidFill>
                <a:schemeClr val="bg1"/>
              </a:solidFill>
            </a:endParaRPr>
          </a:p>
          <a:p>
            <a:pPr>
              <a:buNone/>
            </a:pPr>
            <a:r>
              <a:rPr lang="en-US" sz="2500" dirty="0" err="1">
                <a:solidFill>
                  <a:schemeClr val="bg1"/>
                </a:solidFill>
              </a:rPr>
              <a:t>প্রণালী</a:t>
            </a:r>
            <a:r>
              <a:rPr lang="en-US" sz="2500" dirty="0">
                <a:solidFill>
                  <a:schemeClr val="bg1"/>
                </a:solidFill>
              </a:rPr>
              <a:t> -১ </a:t>
            </a:r>
            <a:r>
              <a:rPr lang="en-US" sz="3600" dirty="0">
                <a:solidFill>
                  <a:schemeClr val="bg1"/>
                </a:solidFill>
              </a:rPr>
              <a:t>: </a:t>
            </a:r>
          </a:p>
          <a:p>
            <a:pPr>
              <a:buNone/>
            </a:pPr>
            <a:r>
              <a:rPr lang="en-US" sz="3600" dirty="0">
                <a:solidFill>
                  <a:schemeClr val="bg1"/>
                </a:solidFill>
              </a:rPr>
              <a:t>                 </a:t>
            </a:r>
          </a:p>
          <a:p>
            <a:pPr>
              <a:buNone/>
            </a:pPr>
            <a:r>
              <a:rPr lang="en-US" sz="3600" dirty="0" err="1">
                <a:solidFill>
                  <a:schemeClr val="bg1"/>
                </a:solidFill>
              </a:rPr>
              <a:t>প্রণালী</a:t>
            </a:r>
            <a:r>
              <a:rPr lang="en-US" sz="3600" dirty="0">
                <a:solidFill>
                  <a:schemeClr val="bg1"/>
                </a:solidFill>
              </a:rPr>
              <a:t> -২</a:t>
            </a:r>
          </a:p>
          <a:p>
            <a:pPr>
              <a:buNone/>
            </a:pPr>
            <a:r>
              <a:rPr lang="en-US" sz="3600" dirty="0" err="1">
                <a:solidFill>
                  <a:schemeClr val="bg1"/>
                </a:solidFill>
              </a:rPr>
              <a:t>প্রণালী</a:t>
            </a:r>
            <a:r>
              <a:rPr lang="en-US" sz="3600" dirty="0">
                <a:solidFill>
                  <a:schemeClr val="bg1"/>
                </a:solidFill>
              </a:rPr>
              <a:t> -৩</a:t>
            </a:r>
          </a:p>
          <a:p>
            <a:pPr>
              <a:buNone/>
            </a:pPr>
            <a:r>
              <a:rPr lang="en-US" sz="3600" dirty="0" err="1">
                <a:solidFill>
                  <a:schemeClr val="bg1"/>
                </a:solidFill>
              </a:rPr>
              <a:t>প্রণালী</a:t>
            </a:r>
            <a:r>
              <a:rPr lang="en-US" sz="3600" dirty="0">
                <a:solidFill>
                  <a:schemeClr val="bg1"/>
                </a:solidFill>
              </a:rPr>
              <a:t> -৪</a:t>
            </a:r>
          </a:p>
          <a:p>
            <a:pPr>
              <a:buNone/>
            </a:pPr>
            <a:r>
              <a:rPr lang="en-US" sz="3600" dirty="0" err="1">
                <a:solidFill>
                  <a:schemeClr val="bg1"/>
                </a:solidFill>
              </a:rPr>
              <a:t>প্রণালী</a:t>
            </a:r>
            <a:r>
              <a:rPr lang="en-US" sz="3600" dirty="0">
                <a:solidFill>
                  <a:schemeClr val="bg1"/>
                </a:solidFill>
              </a:rPr>
              <a:t> -৫</a:t>
            </a:r>
          </a:p>
        </p:txBody>
      </p:sp>
      <p:sp>
        <p:nvSpPr>
          <p:cNvPr id="4" name="Rectangle 3"/>
          <p:cNvSpPr/>
          <p:nvPr/>
        </p:nvSpPr>
        <p:spPr>
          <a:xfrm>
            <a:off x="1662546" y="2891118"/>
            <a:ext cx="2216727" cy="403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উৎপাদনকারী</a:t>
            </a:r>
            <a:endParaRPr lang="en-US" dirty="0">
              <a:solidFill>
                <a:schemeClr val="bg1"/>
              </a:solidFill>
            </a:endParaRPr>
          </a:p>
        </p:txBody>
      </p:sp>
      <p:sp>
        <p:nvSpPr>
          <p:cNvPr id="5" name="Rectangle 4"/>
          <p:cNvSpPr/>
          <p:nvPr/>
        </p:nvSpPr>
        <p:spPr>
          <a:xfrm>
            <a:off x="1662545" y="3765177"/>
            <a:ext cx="2147455" cy="47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উৎপাদনকারী</a:t>
            </a:r>
            <a:endParaRPr lang="en-US" dirty="0">
              <a:solidFill>
                <a:schemeClr val="bg1"/>
              </a:solidFill>
            </a:endParaRPr>
          </a:p>
        </p:txBody>
      </p:sp>
      <p:sp>
        <p:nvSpPr>
          <p:cNvPr id="6" name="Rectangle 5"/>
          <p:cNvSpPr/>
          <p:nvPr/>
        </p:nvSpPr>
        <p:spPr>
          <a:xfrm>
            <a:off x="1801091" y="4370294"/>
            <a:ext cx="2078182" cy="47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উৎপাদনকারী</a:t>
            </a:r>
            <a:endParaRPr lang="en-US" dirty="0">
              <a:solidFill>
                <a:schemeClr val="bg1"/>
              </a:solidFill>
            </a:endParaRPr>
          </a:p>
        </p:txBody>
      </p:sp>
      <p:sp>
        <p:nvSpPr>
          <p:cNvPr id="7" name="Rectangle 6"/>
          <p:cNvSpPr/>
          <p:nvPr/>
        </p:nvSpPr>
        <p:spPr>
          <a:xfrm>
            <a:off x="1731818" y="5109882"/>
            <a:ext cx="2286000" cy="47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উৎপাদনকারী</a:t>
            </a:r>
            <a:endParaRPr lang="en-US" dirty="0">
              <a:solidFill>
                <a:schemeClr val="bg1"/>
              </a:solidFill>
            </a:endParaRPr>
          </a:p>
        </p:txBody>
      </p:sp>
      <p:sp>
        <p:nvSpPr>
          <p:cNvPr id="8" name="Rectangle 7"/>
          <p:cNvSpPr/>
          <p:nvPr/>
        </p:nvSpPr>
        <p:spPr>
          <a:xfrm>
            <a:off x="1801091" y="5715000"/>
            <a:ext cx="2216727" cy="47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উৎপাদনকারী</a:t>
            </a:r>
            <a:endParaRPr lang="en-US" dirty="0">
              <a:solidFill>
                <a:schemeClr val="bg1"/>
              </a:solidFill>
            </a:endParaRPr>
          </a:p>
        </p:txBody>
      </p:sp>
      <p:cxnSp>
        <p:nvCxnSpPr>
          <p:cNvPr id="10" name="Straight Arrow Connector 9"/>
          <p:cNvCxnSpPr/>
          <p:nvPr/>
        </p:nvCxnSpPr>
        <p:spPr>
          <a:xfrm>
            <a:off x="4710545" y="2891118"/>
            <a:ext cx="3117273"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035636" y="2487706"/>
            <a:ext cx="1108364" cy="537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ভোক্তা</a:t>
            </a:r>
            <a:endParaRPr lang="en-US" dirty="0">
              <a:solidFill>
                <a:schemeClr val="bg1"/>
              </a:solidFill>
            </a:endParaRPr>
          </a:p>
        </p:txBody>
      </p:sp>
      <p:cxnSp>
        <p:nvCxnSpPr>
          <p:cNvPr id="15" name="Straight Arrow Connector 14"/>
          <p:cNvCxnSpPr/>
          <p:nvPr/>
        </p:nvCxnSpPr>
        <p:spPr>
          <a:xfrm>
            <a:off x="4087091" y="3765177"/>
            <a:ext cx="1385455"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26182" y="3496235"/>
            <a:ext cx="1385455" cy="537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খুচরা</a:t>
            </a:r>
            <a:endParaRPr lang="en-US" dirty="0">
              <a:solidFill>
                <a:schemeClr val="bg1"/>
              </a:solidFill>
            </a:endParaRPr>
          </a:p>
        </p:txBody>
      </p:sp>
      <p:cxnSp>
        <p:nvCxnSpPr>
          <p:cNvPr id="18" name="Straight Arrow Connector 17"/>
          <p:cNvCxnSpPr/>
          <p:nvPr/>
        </p:nvCxnSpPr>
        <p:spPr>
          <a:xfrm>
            <a:off x="6788727" y="3765177"/>
            <a:ext cx="969818"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035636" y="3361765"/>
            <a:ext cx="1108364" cy="537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ভোক্তা</a:t>
            </a:r>
            <a:endParaRPr lang="en-US" dirty="0">
              <a:solidFill>
                <a:schemeClr val="bg1"/>
              </a:solidFill>
            </a:endParaRPr>
          </a:p>
        </p:txBody>
      </p:sp>
      <p:cxnSp>
        <p:nvCxnSpPr>
          <p:cNvPr id="21" name="Straight Arrow Connector 20"/>
          <p:cNvCxnSpPr/>
          <p:nvPr/>
        </p:nvCxnSpPr>
        <p:spPr>
          <a:xfrm>
            <a:off x="4156364" y="4572000"/>
            <a:ext cx="484909"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987637" y="4303059"/>
            <a:ext cx="1454727" cy="403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পাইকার</a:t>
            </a:r>
            <a:endParaRPr lang="en-US" dirty="0">
              <a:solidFill>
                <a:schemeClr val="bg1"/>
              </a:solidFill>
            </a:endParaRPr>
          </a:p>
        </p:txBody>
      </p:sp>
      <p:cxnSp>
        <p:nvCxnSpPr>
          <p:cNvPr id="25" name="Straight Arrow Connector 24"/>
          <p:cNvCxnSpPr/>
          <p:nvPr/>
        </p:nvCxnSpPr>
        <p:spPr>
          <a:xfrm>
            <a:off x="6234546" y="4504765"/>
            <a:ext cx="692727"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996546" y="4303059"/>
            <a:ext cx="900545" cy="336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খুচরা</a:t>
            </a:r>
            <a:endParaRPr lang="en-US" dirty="0">
              <a:solidFill>
                <a:schemeClr val="bg1"/>
              </a:solidFill>
            </a:endParaRPr>
          </a:p>
        </p:txBody>
      </p:sp>
      <p:cxnSp>
        <p:nvCxnSpPr>
          <p:cNvPr id="29" name="Straight Arrow Connector 28"/>
          <p:cNvCxnSpPr/>
          <p:nvPr/>
        </p:nvCxnSpPr>
        <p:spPr>
          <a:xfrm>
            <a:off x="7966364" y="4504765"/>
            <a:ext cx="207818"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104909" y="4235823"/>
            <a:ext cx="1039091" cy="403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ভোক্তা</a:t>
            </a:r>
            <a:endParaRPr lang="en-US" dirty="0">
              <a:solidFill>
                <a:schemeClr val="bg1"/>
              </a:solidFill>
            </a:endParaRPr>
          </a:p>
        </p:txBody>
      </p:sp>
      <p:cxnSp>
        <p:nvCxnSpPr>
          <p:cNvPr id="35" name="Straight Arrow Connector 34"/>
          <p:cNvCxnSpPr/>
          <p:nvPr/>
        </p:nvCxnSpPr>
        <p:spPr>
          <a:xfrm>
            <a:off x="4087091" y="5378824"/>
            <a:ext cx="1108364"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49091" y="5109882"/>
            <a:ext cx="1731818" cy="47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পাইকার</a:t>
            </a:r>
            <a:endParaRPr lang="en-US" dirty="0">
              <a:solidFill>
                <a:schemeClr val="bg1"/>
              </a:solidFill>
            </a:endParaRPr>
          </a:p>
        </p:txBody>
      </p:sp>
      <p:cxnSp>
        <p:nvCxnSpPr>
          <p:cNvPr id="39" name="Straight Arrow Connector 38"/>
          <p:cNvCxnSpPr/>
          <p:nvPr/>
        </p:nvCxnSpPr>
        <p:spPr>
          <a:xfrm>
            <a:off x="7135091" y="5378824"/>
            <a:ext cx="692727"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243455" y="5446059"/>
            <a:ext cx="41563" cy="40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solidFill>
                <a:schemeClr val="bg1"/>
              </a:solidFill>
            </a:endParaRPr>
          </a:p>
        </p:txBody>
      </p:sp>
      <p:sp>
        <p:nvSpPr>
          <p:cNvPr id="42" name="Rectangle 41"/>
          <p:cNvSpPr/>
          <p:nvPr/>
        </p:nvSpPr>
        <p:spPr>
          <a:xfrm>
            <a:off x="7897091" y="5177118"/>
            <a:ext cx="1246909" cy="47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ভোক্তা</a:t>
            </a:r>
            <a:endParaRPr lang="en-US" dirty="0">
              <a:solidFill>
                <a:schemeClr val="bg1"/>
              </a:solidFill>
            </a:endParaRPr>
          </a:p>
        </p:txBody>
      </p:sp>
      <p:cxnSp>
        <p:nvCxnSpPr>
          <p:cNvPr id="44" name="Straight Arrow Connector 43"/>
          <p:cNvCxnSpPr/>
          <p:nvPr/>
        </p:nvCxnSpPr>
        <p:spPr>
          <a:xfrm>
            <a:off x="4156364" y="5983941"/>
            <a:ext cx="415636"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918364" y="5782235"/>
            <a:ext cx="1524000" cy="403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ডিলার</a:t>
            </a:r>
            <a:endParaRPr lang="en-US" dirty="0">
              <a:solidFill>
                <a:schemeClr val="bg1"/>
              </a:solidFill>
            </a:endParaRPr>
          </a:p>
        </p:txBody>
      </p:sp>
      <p:cxnSp>
        <p:nvCxnSpPr>
          <p:cNvPr id="47" name="Straight Arrow Connector 46"/>
          <p:cNvCxnSpPr/>
          <p:nvPr/>
        </p:nvCxnSpPr>
        <p:spPr>
          <a:xfrm>
            <a:off x="6234545" y="5983941"/>
            <a:ext cx="554182" cy="1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858000" y="5782235"/>
            <a:ext cx="969818" cy="47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খুচরা</a:t>
            </a:r>
            <a:endParaRPr lang="en-US" dirty="0">
              <a:solidFill>
                <a:schemeClr val="bg1"/>
              </a:solidFill>
            </a:endParaRPr>
          </a:p>
        </p:txBody>
      </p:sp>
      <p:sp>
        <p:nvSpPr>
          <p:cNvPr id="50" name="Rectangle 49"/>
          <p:cNvSpPr/>
          <p:nvPr/>
        </p:nvSpPr>
        <p:spPr>
          <a:xfrm>
            <a:off x="8035636" y="5782235"/>
            <a:ext cx="1039091" cy="403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dirty="0" err="1" smtClean="0">
                <a:solidFill>
                  <a:schemeClr val="bg1"/>
                </a:solidFill>
              </a:rPr>
              <a:t>ভোক্তা</a:t>
            </a:r>
            <a:endParaRPr lang="en-US" dirty="0">
              <a:solidFill>
                <a:schemeClr val="bg1"/>
              </a:solidFill>
            </a:endParaRPr>
          </a:p>
        </p:txBody>
      </p:sp>
      <p:cxnSp>
        <p:nvCxnSpPr>
          <p:cNvPr id="52" name="Straight Arrow Connector 51"/>
          <p:cNvCxnSpPr>
            <a:stCxn id="49" idx="3"/>
            <a:endCxn id="50" idx="1"/>
          </p:cNvCxnSpPr>
          <p:nvPr/>
        </p:nvCxnSpPr>
        <p:spPr>
          <a:xfrm flipV="1">
            <a:off x="7827818" y="5983941"/>
            <a:ext cx="207818" cy="33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44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56700" cy="1143000"/>
          </a:xfrm>
          <a:solidFill>
            <a:schemeClr val="accent2"/>
          </a:solidFill>
          <a:ln>
            <a:solidFill>
              <a:srgbClr val="FF0000"/>
            </a:solidFill>
          </a:ln>
        </p:spPr>
        <p:txBody>
          <a:bodyPr>
            <a:normAutofit/>
          </a:bodyPr>
          <a:lstStyle/>
          <a:p>
            <a:r>
              <a:rPr lang="en-US" sz="5400" dirty="0" err="1" smtClean="0">
                <a:solidFill>
                  <a:schemeClr val="bg1"/>
                </a:solidFill>
              </a:rPr>
              <a:t>বাজারের</a:t>
            </a:r>
            <a:r>
              <a:rPr lang="en-US" sz="5400" dirty="0" smtClean="0">
                <a:solidFill>
                  <a:schemeClr val="bg1"/>
                </a:solidFill>
              </a:rPr>
              <a:t> </a:t>
            </a:r>
            <a:r>
              <a:rPr lang="en-US" sz="5400" dirty="0" err="1" smtClean="0">
                <a:solidFill>
                  <a:schemeClr val="bg1"/>
                </a:solidFill>
              </a:rPr>
              <a:t>বৈশিষ্ট্য</a:t>
            </a:r>
            <a:r>
              <a:rPr lang="en-US" sz="5400" dirty="0" smtClean="0">
                <a:solidFill>
                  <a:schemeClr val="bg1"/>
                </a:solidFill>
              </a:rPr>
              <a:t> </a:t>
            </a:r>
            <a:endParaRPr lang="en-US" sz="5400" dirty="0">
              <a:solidFill>
                <a:schemeClr val="bg1"/>
              </a:solidFill>
            </a:endParaRPr>
          </a:p>
        </p:txBody>
      </p:sp>
      <p:sp>
        <p:nvSpPr>
          <p:cNvPr id="6" name="Rectangle 5"/>
          <p:cNvSpPr/>
          <p:nvPr/>
        </p:nvSpPr>
        <p:spPr>
          <a:xfrm>
            <a:off x="0" y="2209800"/>
            <a:ext cx="39624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bg1"/>
                </a:solidFill>
              </a:rPr>
              <a:t>ব্যক্তি</a:t>
            </a:r>
            <a:r>
              <a:rPr lang="en-US" sz="2800" b="1" dirty="0" smtClean="0">
                <a:solidFill>
                  <a:schemeClr val="bg1"/>
                </a:solidFill>
              </a:rPr>
              <a:t> </a:t>
            </a:r>
            <a:r>
              <a:rPr lang="en-US" sz="2800" b="1" dirty="0" err="1" smtClean="0">
                <a:solidFill>
                  <a:schemeClr val="bg1"/>
                </a:solidFill>
              </a:rPr>
              <a:t>বা</a:t>
            </a:r>
            <a:r>
              <a:rPr lang="en-US" sz="2800" b="1" dirty="0" smtClean="0">
                <a:solidFill>
                  <a:schemeClr val="bg1"/>
                </a:solidFill>
              </a:rPr>
              <a:t> </a:t>
            </a:r>
            <a:r>
              <a:rPr lang="en-US" sz="2800" b="1" dirty="0" err="1" smtClean="0">
                <a:solidFill>
                  <a:schemeClr val="bg1"/>
                </a:solidFill>
              </a:rPr>
              <a:t>প্রতিষ্ঠান</a:t>
            </a:r>
            <a:r>
              <a:rPr lang="en-US" sz="2800" b="1" dirty="0" smtClean="0">
                <a:solidFill>
                  <a:schemeClr val="bg1"/>
                </a:solidFill>
              </a:rPr>
              <a:t> </a:t>
            </a:r>
          </a:p>
          <a:p>
            <a:r>
              <a:rPr lang="en-US" sz="2800" b="1" dirty="0" err="1" smtClean="0">
                <a:solidFill>
                  <a:schemeClr val="bg1"/>
                </a:solidFill>
              </a:rPr>
              <a:t>চাহিদা</a:t>
            </a:r>
            <a:endParaRPr lang="en-US" sz="2800" b="1" dirty="0" smtClean="0">
              <a:solidFill>
                <a:schemeClr val="bg1"/>
              </a:solidFill>
            </a:endParaRPr>
          </a:p>
          <a:p>
            <a:r>
              <a:rPr lang="en-US" sz="2800" b="1" dirty="0" err="1" smtClean="0">
                <a:solidFill>
                  <a:schemeClr val="bg1"/>
                </a:solidFill>
              </a:rPr>
              <a:t>অর্থ</a:t>
            </a:r>
            <a:r>
              <a:rPr lang="en-US" sz="2800" b="1" dirty="0" smtClean="0">
                <a:solidFill>
                  <a:schemeClr val="bg1"/>
                </a:solidFill>
              </a:rPr>
              <a:t> </a:t>
            </a:r>
            <a:r>
              <a:rPr lang="en-US" sz="2800" b="1" dirty="0" err="1" smtClean="0">
                <a:solidFill>
                  <a:schemeClr val="bg1"/>
                </a:solidFill>
              </a:rPr>
              <a:t>ব্যয়ের</a:t>
            </a:r>
            <a:r>
              <a:rPr lang="en-US" sz="2800" b="1" dirty="0" smtClean="0">
                <a:solidFill>
                  <a:schemeClr val="bg1"/>
                </a:solidFill>
              </a:rPr>
              <a:t> </a:t>
            </a:r>
            <a:r>
              <a:rPr lang="en-US" sz="2800" b="1" dirty="0" err="1" smtClean="0">
                <a:solidFill>
                  <a:schemeClr val="bg1"/>
                </a:solidFill>
              </a:rPr>
              <a:t>ইচ্ছা</a:t>
            </a:r>
            <a:endParaRPr lang="en-US" sz="2800" b="1" dirty="0" smtClean="0">
              <a:solidFill>
                <a:schemeClr val="bg1"/>
              </a:solidFill>
            </a:endParaRPr>
          </a:p>
          <a:p>
            <a:r>
              <a:rPr lang="en-US" sz="2800" b="1" dirty="0" err="1" smtClean="0">
                <a:solidFill>
                  <a:schemeClr val="bg1"/>
                </a:solidFill>
              </a:rPr>
              <a:t>ব্যয়ের</a:t>
            </a:r>
            <a:r>
              <a:rPr lang="en-US" sz="2800" b="1" dirty="0" smtClean="0">
                <a:solidFill>
                  <a:schemeClr val="bg1"/>
                </a:solidFill>
              </a:rPr>
              <a:t> </a:t>
            </a:r>
            <a:r>
              <a:rPr lang="en-US" sz="2800" b="1" dirty="0" err="1" smtClean="0">
                <a:solidFill>
                  <a:schemeClr val="bg1"/>
                </a:solidFill>
              </a:rPr>
              <a:t>সামর্থ্য</a:t>
            </a:r>
            <a:endParaRPr lang="en-US" sz="2800" b="1" dirty="0" smtClean="0">
              <a:solidFill>
                <a:schemeClr val="bg1"/>
              </a:solidFill>
            </a:endParaRPr>
          </a:p>
          <a:p>
            <a:r>
              <a:rPr lang="en-US" sz="2800" b="1" dirty="0" err="1" smtClean="0">
                <a:solidFill>
                  <a:schemeClr val="bg1"/>
                </a:solidFill>
              </a:rPr>
              <a:t>ক্রয়ের</a:t>
            </a:r>
            <a:r>
              <a:rPr lang="en-US" sz="2800" b="1" dirty="0" smtClean="0">
                <a:solidFill>
                  <a:schemeClr val="bg1"/>
                </a:solidFill>
              </a:rPr>
              <a:t> </a:t>
            </a:r>
            <a:r>
              <a:rPr lang="en-US" sz="2800" b="1" dirty="0" err="1" smtClean="0">
                <a:solidFill>
                  <a:schemeClr val="bg1"/>
                </a:solidFill>
              </a:rPr>
              <a:t>অধিকার</a:t>
            </a:r>
            <a:endParaRPr lang="en-US" sz="2800" b="1" dirty="0" smtClean="0">
              <a:solidFill>
                <a:schemeClr val="bg1"/>
              </a:solidFill>
            </a:endParaRPr>
          </a:p>
          <a:p>
            <a:r>
              <a:rPr lang="en-US" sz="2800" b="1" dirty="0" err="1" smtClean="0">
                <a:solidFill>
                  <a:schemeClr val="bg1"/>
                </a:solidFill>
              </a:rPr>
              <a:t>ক্রেতাদের</a:t>
            </a:r>
            <a:r>
              <a:rPr lang="en-US" sz="2800" b="1" dirty="0" smtClean="0">
                <a:solidFill>
                  <a:schemeClr val="bg1"/>
                </a:solidFill>
              </a:rPr>
              <a:t> </a:t>
            </a:r>
            <a:r>
              <a:rPr lang="en-US" sz="2800" b="1" dirty="0" err="1" smtClean="0">
                <a:solidFill>
                  <a:schemeClr val="bg1"/>
                </a:solidFill>
              </a:rPr>
              <a:t>অবস্থান</a:t>
            </a:r>
            <a:endParaRPr lang="en-US" sz="2800" b="1" dirty="0" smtClean="0">
              <a:solidFill>
                <a:schemeClr val="bg1"/>
              </a:solidFill>
            </a:endParaRPr>
          </a:p>
          <a:p>
            <a:endParaRPr lang="en-US" dirty="0"/>
          </a:p>
        </p:txBody>
      </p:sp>
      <p:sp>
        <p:nvSpPr>
          <p:cNvPr id="7" name="Oval 6"/>
          <p:cNvSpPr/>
          <p:nvPr/>
        </p:nvSpPr>
        <p:spPr>
          <a:xfrm>
            <a:off x="3771900" y="1562100"/>
            <a:ext cx="2476500"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rPr>
              <a:t>বৈশিষ্ট্য</a:t>
            </a:r>
            <a:r>
              <a:rPr lang="en-US" sz="3600" dirty="0" smtClean="0">
                <a:solidFill>
                  <a:schemeClr val="bg1"/>
                </a:solidFill>
              </a:rPr>
              <a:t> </a:t>
            </a:r>
            <a:r>
              <a:rPr lang="en-US" sz="3600" dirty="0" err="1" smtClean="0">
                <a:solidFill>
                  <a:schemeClr val="bg1"/>
                </a:solidFill>
              </a:rPr>
              <a:t>সমূহ</a:t>
            </a:r>
            <a:endParaRPr lang="en-US" dirty="0">
              <a:solidFill>
                <a:schemeClr val="bg1"/>
              </a:solidFill>
            </a:endParaRPr>
          </a:p>
        </p:txBody>
      </p:sp>
      <p:sp>
        <p:nvSpPr>
          <p:cNvPr id="8" name="Rectangle 7"/>
          <p:cNvSpPr/>
          <p:nvPr/>
        </p:nvSpPr>
        <p:spPr>
          <a:xfrm>
            <a:off x="5715000" y="2514600"/>
            <a:ext cx="34290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bg1"/>
                </a:solidFill>
              </a:rPr>
              <a:t>ক্রেতার</a:t>
            </a:r>
            <a:r>
              <a:rPr lang="en-US" sz="2800" b="1" dirty="0" smtClean="0">
                <a:solidFill>
                  <a:schemeClr val="bg1"/>
                </a:solidFill>
              </a:rPr>
              <a:t> </a:t>
            </a:r>
            <a:r>
              <a:rPr lang="en-US" sz="2800" b="1" dirty="0" err="1" smtClean="0">
                <a:solidFill>
                  <a:schemeClr val="bg1"/>
                </a:solidFill>
              </a:rPr>
              <a:t>ধরণ</a:t>
            </a:r>
            <a:endParaRPr lang="en-US" sz="2800" b="1" dirty="0" smtClean="0">
              <a:solidFill>
                <a:schemeClr val="bg1"/>
              </a:solidFill>
            </a:endParaRPr>
          </a:p>
          <a:p>
            <a:r>
              <a:rPr lang="en-US" sz="2800" b="1" dirty="0" err="1" smtClean="0">
                <a:solidFill>
                  <a:schemeClr val="bg1"/>
                </a:solidFill>
              </a:rPr>
              <a:t>ক্রেতার</a:t>
            </a:r>
            <a:r>
              <a:rPr lang="en-US" sz="2800" b="1" dirty="0" smtClean="0">
                <a:solidFill>
                  <a:schemeClr val="bg1"/>
                </a:solidFill>
              </a:rPr>
              <a:t> </a:t>
            </a:r>
            <a:r>
              <a:rPr lang="en-US" sz="2800" b="1" dirty="0" err="1" smtClean="0">
                <a:solidFill>
                  <a:schemeClr val="bg1"/>
                </a:solidFill>
              </a:rPr>
              <a:t>ষংখ্যা</a:t>
            </a:r>
            <a:endParaRPr lang="en-US" sz="2800" b="1" dirty="0" smtClean="0">
              <a:solidFill>
                <a:schemeClr val="bg1"/>
              </a:solidFill>
            </a:endParaRPr>
          </a:p>
          <a:p>
            <a:r>
              <a:rPr lang="en-US" sz="2800" b="1" dirty="0" err="1" smtClean="0">
                <a:solidFill>
                  <a:schemeClr val="bg1"/>
                </a:solidFill>
              </a:rPr>
              <a:t>পারস্পরিক</a:t>
            </a:r>
            <a:r>
              <a:rPr lang="en-US" sz="2800" b="1" dirty="0" smtClean="0">
                <a:solidFill>
                  <a:schemeClr val="bg1"/>
                </a:solidFill>
              </a:rPr>
              <a:t> </a:t>
            </a:r>
            <a:r>
              <a:rPr lang="en-US" sz="2800" b="1" dirty="0" err="1" smtClean="0">
                <a:solidFill>
                  <a:schemeClr val="bg1"/>
                </a:solidFill>
              </a:rPr>
              <a:t>বিনিময়</a:t>
            </a:r>
            <a:r>
              <a:rPr lang="en-US" sz="2800" b="1" dirty="0" smtClean="0">
                <a:solidFill>
                  <a:schemeClr val="bg1"/>
                </a:solidFill>
              </a:rPr>
              <a:t> </a:t>
            </a:r>
          </a:p>
          <a:p>
            <a:r>
              <a:rPr lang="en-US" sz="2800" b="1" dirty="0" err="1" smtClean="0">
                <a:solidFill>
                  <a:schemeClr val="bg1"/>
                </a:solidFill>
              </a:rPr>
              <a:t>বাজারের</a:t>
            </a:r>
            <a:r>
              <a:rPr lang="en-US" sz="2800" b="1" dirty="0" smtClean="0">
                <a:solidFill>
                  <a:schemeClr val="bg1"/>
                </a:solidFill>
              </a:rPr>
              <a:t> </a:t>
            </a:r>
            <a:r>
              <a:rPr lang="en-US" sz="2800" b="1" dirty="0" err="1" smtClean="0">
                <a:solidFill>
                  <a:schemeClr val="bg1"/>
                </a:solidFill>
              </a:rPr>
              <a:t>ধরণ</a:t>
            </a:r>
            <a:endParaRPr lang="en-US" sz="2800" b="1" dirty="0" smtClean="0">
              <a:solidFill>
                <a:schemeClr val="bg1"/>
              </a:solidFill>
            </a:endParaRPr>
          </a:p>
          <a:p>
            <a:r>
              <a:rPr lang="en-US" sz="2800" b="1" dirty="0" err="1" smtClean="0">
                <a:solidFill>
                  <a:schemeClr val="bg1"/>
                </a:solidFill>
              </a:rPr>
              <a:t>মধ্যস্থ</a:t>
            </a:r>
            <a:r>
              <a:rPr lang="en-US" sz="2800" b="1" dirty="0" smtClean="0">
                <a:solidFill>
                  <a:schemeClr val="bg1"/>
                </a:solidFill>
              </a:rPr>
              <a:t> </a:t>
            </a:r>
            <a:r>
              <a:rPr lang="en-US" sz="2800" b="1" dirty="0" err="1" smtClean="0">
                <a:solidFill>
                  <a:schemeClr val="bg1"/>
                </a:solidFill>
              </a:rPr>
              <a:t>ব্যবসায়ীর</a:t>
            </a:r>
            <a:r>
              <a:rPr lang="en-US" sz="2800" b="1" dirty="0" smtClean="0">
                <a:solidFill>
                  <a:schemeClr val="bg1"/>
                </a:solidFill>
              </a:rPr>
              <a:t> </a:t>
            </a:r>
            <a:r>
              <a:rPr lang="en-US" sz="2800" b="1" dirty="0" err="1" smtClean="0">
                <a:solidFill>
                  <a:schemeClr val="bg1"/>
                </a:solidFill>
              </a:rPr>
              <a:t>অবস্থান</a:t>
            </a:r>
            <a:endParaRPr lang="en-US" sz="2800" b="1" dirty="0" smtClean="0">
              <a:solidFill>
                <a:schemeClr val="bg1"/>
              </a:solidFill>
            </a:endParaRPr>
          </a:p>
          <a:p>
            <a:r>
              <a:rPr lang="en-US" sz="2800" b="1" dirty="0" err="1" smtClean="0">
                <a:solidFill>
                  <a:schemeClr val="bg1"/>
                </a:solidFill>
              </a:rPr>
              <a:t>প্রতিযোগির</a:t>
            </a:r>
            <a:r>
              <a:rPr lang="en-US" sz="2800" b="1" dirty="0" smtClean="0">
                <a:solidFill>
                  <a:schemeClr val="bg1"/>
                </a:solidFill>
              </a:rPr>
              <a:t> </a:t>
            </a:r>
            <a:r>
              <a:rPr lang="en-US" sz="2800" b="1" dirty="0" err="1" smtClean="0">
                <a:solidFill>
                  <a:schemeClr val="bg1"/>
                </a:solidFill>
              </a:rPr>
              <a:t>ধরণ</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dirty="0" err="1" smtClean="0"/>
              <a:t>বিস্তারিত</a:t>
            </a:r>
            <a:endParaRPr lang="en-US" dirty="0"/>
          </a:p>
        </p:txBody>
      </p:sp>
      <p:sp>
        <p:nvSpPr>
          <p:cNvPr id="3" name="Content Placeholder 2"/>
          <p:cNvSpPr>
            <a:spLocks noGrp="1"/>
          </p:cNvSpPr>
          <p:nvPr>
            <p:ph idx="1"/>
          </p:nvPr>
        </p:nvSpPr>
        <p:spPr>
          <a:solidFill>
            <a:srgbClr val="000099"/>
          </a:solidFill>
        </p:spPr>
        <p:txBody>
          <a:bodyPr>
            <a:normAutofit/>
          </a:bodyPr>
          <a:lstStyle/>
          <a:p>
            <a:pPr marL="137160" indent="0">
              <a:buNone/>
            </a:pPr>
            <a:r>
              <a:rPr lang="en-US" dirty="0" err="1" smtClean="0">
                <a:solidFill>
                  <a:srgbClr val="FF0000"/>
                </a:solidFill>
              </a:rPr>
              <a:t>ব্যক্তি</a:t>
            </a:r>
            <a:r>
              <a:rPr lang="en-US" dirty="0" smtClean="0">
                <a:solidFill>
                  <a:srgbClr val="FF0000"/>
                </a:solidFill>
              </a:rPr>
              <a:t> </a:t>
            </a:r>
            <a:r>
              <a:rPr lang="en-US" dirty="0" err="1" smtClean="0">
                <a:solidFill>
                  <a:srgbClr val="FF0000"/>
                </a:solidFill>
              </a:rPr>
              <a:t>বা</a:t>
            </a:r>
            <a:r>
              <a:rPr lang="en-US" dirty="0" smtClean="0">
                <a:solidFill>
                  <a:srgbClr val="FF0000"/>
                </a:solidFill>
              </a:rPr>
              <a:t> </a:t>
            </a:r>
            <a:r>
              <a:rPr lang="en-US" dirty="0" err="1" smtClean="0">
                <a:solidFill>
                  <a:srgbClr val="FF0000"/>
                </a:solidFill>
              </a:rPr>
              <a:t>প্রতিষ্ঠান</a:t>
            </a:r>
            <a:r>
              <a:rPr lang="en-US" dirty="0" smtClean="0">
                <a:solidFill>
                  <a:srgbClr val="FF0000"/>
                </a:solidFill>
              </a:rPr>
              <a:t>: </a:t>
            </a:r>
            <a:r>
              <a:rPr lang="en-US" dirty="0" err="1" smtClean="0">
                <a:solidFill>
                  <a:srgbClr val="FFFF00"/>
                </a:solidFill>
              </a:rPr>
              <a:t>বাজারের</a:t>
            </a:r>
            <a:r>
              <a:rPr lang="en-US" dirty="0" smtClean="0">
                <a:solidFill>
                  <a:srgbClr val="FFFF00"/>
                </a:solidFill>
              </a:rPr>
              <a:t> ২ </a:t>
            </a:r>
            <a:r>
              <a:rPr lang="en-US" dirty="0" err="1" smtClean="0">
                <a:solidFill>
                  <a:srgbClr val="FFFF00"/>
                </a:solidFill>
              </a:rPr>
              <a:t>ধরণের</a:t>
            </a:r>
            <a:r>
              <a:rPr lang="en-US" dirty="0" smtClean="0">
                <a:solidFill>
                  <a:srgbClr val="FFFF00"/>
                </a:solidFill>
              </a:rPr>
              <a:t> </a:t>
            </a:r>
            <a:r>
              <a:rPr lang="en-US" dirty="0" err="1" smtClean="0">
                <a:solidFill>
                  <a:srgbClr val="FFFF00"/>
                </a:solidFill>
              </a:rPr>
              <a:t>ক্রেতা</a:t>
            </a:r>
            <a:r>
              <a:rPr lang="en-US" dirty="0" smtClean="0">
                <a:solidFill>
                  <a:srgbClr val="FFFF00"/>
                </a:solidFill>
              </a:rPr>
              <a:t> </a:t>
            </a:r>
            <a:r>
              <a:rPr lang="en-US" dirty="0" err="1" smtClean="0">
                <a:solidFill>
                  <a:srgbClr val="FFFF00"/>
                </a:solidFill>
              </a:rPr>
              <a:t>লক্ষ্য</a:t>
            </a:r>
            <a:r>
              <a:rPr lang="en-US" dirty="0" smtClean="0">
                <a:solidFill>
                  <a:srgbClr val="FFFF00"/>
                </a:solidFill>
              </a:rPr>
              <a:t>  </a:t>
            </a:r>
            <a:r>
              <a:rPr lang="en-US" dirty="0" err="1" smtClean="0">
                <a:solidFill>
                  <a:srgbClr val="FFFF00"/>
                </a:solidFill>
              </a:rPr>
              <a:t>করা</a:t>
            </a:r>
            <a:r>
              <a:rPr lang="en-US" dirty="0" smtClean="0">
                <a:solidFill>
                  <a:srgbClr val="FFFF00"/>
                </a:solidFill>
              </a:rPr>
              <a:t> </a:t>
            </a:r>
            <a:r>
              <a:rPr lang="en-US" dirty="0" err="1" smtClean="0">
                <a:solidFill>
                  <a:srgbClr val="FFFF00"/>
                </a:solidFill>
              </a:rPr>
              <a:t>যায়</a:t>
            </a:r>
            <a:r>
              <a:rPr lang="en-US" dirty="0" smtClean="0">
                <a:solidFill>
                  <a:srgbClr val="FFFF00"/>
                </a:solidFill>
              </a:rPr>
              <a:t> ।</a:t>
            </a:r>
            <a:r>
              <a:rPr lang="en-US" dirty="0" err="1" smtClean="0">
                <a:solidFill>
                  <a:srgbClr val="FFFF00"/>
                </a:solidFill>
              </a:rPr>
              <a:t>একটি</a:t>
            </a:r>
            <a:r>
              <a:rPr lang="en-US" dirty="0" smtClean="0">
                <a:solidFill>
                  <a:srgbClr val="FFFF00"/>
                </a:solidFill>
              </a:rPr>
              <a:t>  </a:t>
            </a:r>
            <a:r>
              <a:rPr lang="en-US" dirty="0" err="1" smtClean="0">
                <a:solidFill>
                  <a:srgbClr val="FFFF00"/>
                </a:solidFill>
              </a:rPr>
              <a:t>হল</a:t>
            </a:r>
            <a:r>
              <a:rPr lang="en-US" dirty="0" smtClean="0">
                <a:solidFill>
                  <a:srgbClr val="FFFF00"/>
                </a:solidFill>
              </a:rPr>
              <a:t> </a:t>
            </a:r>
            <a:r>
              <a:rPr lang="en-US" dirty="0" err="1" smtClean="0">
                <a:solidFill>
                  <a:srgbClr val="FFFF00"/>
                </a:solidFill>
              </a:rPr>
              <a:t>ব্যক্তি</a:t>
            </a:r>
            <a:r>
              <a:rPr lang="en-US" dirty="0" smtClean="0">
                <a:solidFill>
                  <a:srgbClr val="FFFF00"/>
                </a:solidFill>
              </a:rPr>
              <a:t> </a:t>
            </a:r>
            <a:r>
              <a:rPr lang="en-US" dirty="0" err="1" smtClean="0">
                <a:solidFill>
                  <a:srgbClr val="FFFF00"/>
                </a:solidFill>
              </a:rPr>
              <a:t>অন্যটি</a:t>
            </a:r>
            <a:r>
              <a:rPr lang="en-US" dirty="0" smtClean="0">
                <a:solidFill>
                  <a:srgbClr val="FFFF00"/>
                </a:solidFill>
              </a:rPr>
              <a:t> </a:t>
            </a:r>
            <a:r>
              <a:rPr lang="en-US" dirty="0" err="1" smtClean="0">
                <a:solidFill>
                  <a:srgbClr val="FFFF00"/>
                </a:solidFill>
              </a:rPr>
              <a:t>হল</a:t>
            </a:r>
            <a:r>
              <a:rPr lang="en-US" dirty="0" smtClean="0">
                <a:solidFill>
                  <a:srgbClr val="FFFF00"/>
                </a:solidFill>
              </a:rPr>
              <a:t> </a:t>
            </a:r>
            <a:r>
              <a:rPr lang="en-US" dirty="0" err="1" smtClean="0">
                <a:solidFill>
                  <a:srgbClr val="FFFF00"/>
                </a:solidFill>
              </a:rPr>
              <a:t>প্রতিষ্ঠান</a:t>
            </a:r>
            <a:r>
              <a:rPr lang="en-US" dirty="0" smtClean="0">
                <a:solidFill>
                  <a:srgbClr val="FFFF00"/>
                </a:solidFill>
              </a:rPr>
              <a:t>।</a:t>
            </a:r>
          </a:p>
          <a:p>
            <a:pPr marL="137160" indent="0">
              <a:buNone/>
            </a:pPr>
            <a:r>
              <a:rPr lang="en-US" dirty="0" err="1" smtClean="0">
                <a:solidFill>
                  <a:srgbClr val="FF0000"/>
                </a:solidFill>
              </a:rPr>
              <a:t>চাহিদা</a:t>
            </a:r>
            <a:r>
              <a:rPr lang="en-US" dirty="0" smtClean="0">
                <a:solidFill>
                  <a:srgbClr val="FF0000"/>
                </a:solidFill>
              </a:rPr>
              <a:t>: </a:t>
            </a:r>
            <a:r>
              <a:rPr lang="en-US" dirty="0" err="1" smtClean="0">
                <a:solidFill>
                  <a:srgbClr val="FFFF00"/>
                </a:solidFill>
              </a:rPr>
              <a:t>ভোক্তাদের</a:t>
            </a:r>
            <a:r>
              <a:rPr lang="en-US" dirty="0" smtClean="0">
                <a:solidFill>
                  <a:srgbClr val="FFFF00"/>
                </a:solidFill>
              </a:rPr>
              <a:t> </a:t>
            </a:r>
            <a:r>
              <a:rPr lang="en-US" dirty="0" err="1" smtClean="0">
                <a:solidFill>
                  <a:srgbClr val="FFFF00"/>
                </a:solidFill>
              </a:rPr>
              <a:t>চাহিদা</a:t>
            </a:r>
            <a:r>
              <a:rPr lang="en-US" dirty="0" smtClean="0">
                <a:solidFill>
                  <a:srgbClr val="FFFF00"/>
                </a:solidFill>
              </a:rPr>
              <a:t> </a:t>
            </a:r>
            <a:r>
              <a:rPr lang="en-US" dirty="0" err="1" smtClean="0">
                <a:solidFill>
                  <a:srgbClr val="FFFF00"/>
                </a:solidFill>
              </a:rPr>
              <a:t>সঠিকভাবে</a:t>
            </a:r>
            <a:r>
              <a:rPr lang="en-US" dirty="0" smtClean="0">
                <a:solidFill>
                  <a:srgbClr val="FFFF00"/>
                </a:solidFill>
              </a:rPr>
              <a:t> </a:t>
            </a:r>
            <a:r>
              <a:rPr lang="en-US" dirty="0" err="1" smtClean="0">
                <a:solidFill>
                  <a:srgbClr val="FFFF00"/>
                </a:solidFill>
              </a:rPr>
              <a:t>পূরণ</a:t>
            </a:r>
            <a:r>
              <a:rPr lang="en-US" dirty="0" smtClean="0">
                <a:solidFill>
                  <a:srgbClr val="FFFF00"/>
                </a:solidFill>
              </a:rPr>
              <a:t> </a:t>
            </a:r>
            <a:r>
              <a:rPr lang="en-US" dirty="0" err="1" smtClean="0">
                <a:solidFill>
                  <a:srgbClr val="FFFF00"/>
                </a:solidFill>
              </a:rPr>
              <a:t>করতে</a:t>
            </a:r>
            <a:r>
              <a:rPr lang="en-US" dirty="0" smtClean="0">
                <a:solidFill>
                  <a:srgbClr val="FFFF00"/>
                </a:solidFill>
              </a:rPr>
              <a:t>  </a:t>
            </a:r>
            <a:r>
              <a:rPr lang="en-US" dirty="0" err="1" smtClean="0">
                <a:solidFill>
                  <a:srgbClr val="FFFF00"/>
                </a:solidFill>
              </a:rPr>
              <a:t>গেলে</a:t>
            </a:r>
            <a:r>
              <a:rPr lang="en-US" dirty="0" smtClean="0">
                <a:solidFill>
                  <a:srgbClr val="FFFF00"/>
                </a:solidFill>
              </a:rPr>
              <a:t> </a:t>
            </a:r>
            <a:r>
              <a:rPr lang="en-US" dirty="0" err="1" smtClean="0">
                <a:solidFill>
                  <a:srgbClr val="FFFF00"/>
                </a:solidFill>
              </a:rPr>
              <a:t>অবশ্যই</a:t>
            </a:r>
            <a:r>
              <a:rPr lang="en-US" dirty="0" smtClean="0">
                <a:solidFill>
                  <a:srgbClr val="FFFF00"/>
                </a:solidFill>
              </a:rPr>
              <a:t> </a:t>
            </a:r>
            <a:r>
              <a:rPr lang="en-US" dirty="0" err="1" smtClean="0">
                <a:solidFill>
                  <a:srgbClr val="FFFF00"/>
                </a:solidFill>
              </a:rPr>
              <a:t>বাজার</a:t>
            </a:r>
            <a:r>
              <a:rPr lang="en-US" dirty="0" smtClean="0">
                <a:solidFill>
                  <a:srgbClr val="FFFF00"/>
                </a:solidFill>
              </a:rPr>
              <a:t> </a:t>
            </a:r>
            <a:r>
              <a:rPr lang="en-US" dirty="0" err="1" smtClean="0">
                <a:solidFill>
                  <a:srgbClr val="FFFF00"/>
                </a:solidFill>
              </a:rPr>
              <a:t>সঠিক</a:t>
            </a:r>
            <a:r>
              <a:rPr lang="en-US" dirty="0" smtClean="0">
                <a:solidFill>
                  <a:srgbClr val="FFFF00"/>
                </a:solidFill>
              </a:rPr>
              <a:t> </a:t>
            </a:r>
            <a:r>
              <a:rPr lang="en-US" dirty="0" err="1" smtClean="0">
                <a:solidFill>
                  <a:srgbClr val="FFFF00"/>
                </a:solidFill>
              </a:rPr>
              <a:t>স্থানে</a:t>
            </a:r>
            <a:r>
              <a:rPr lang="en-US" dirty="0" smtClean="0">
                <a:solidFill>
                  <a:srgbClr val="FFFF00"/>
                </a:solidFill>
              </a:rPr>
              <a:t> </a:t>
            </a:r>
            <a:r>
              <a:rPr lang="en-US" dirty="0" err="1" smtClean="0">
                <a:solidFill>
                  <a:srgbClr val="FFFF00"/>
                </a:solidFill>
              </a:rPr>
              <a:t>স্থাপন</a:t>
            </a:r>
            <a:r>
              <a:rPr lang="en-US" dirty="0" smtClean="0">
                <a:solidFill>
                  <a:srgbClr val="FFFF00"/>
                </a:solidFill>
              </a:rPr>
              <a:t> </a:t>
            </a:r>
            <a:r>
              <a:rPr lang="en-US" dirty="0" err="1" smtClean="0">
                <a:solidFill>
                  <a:srgbClr val="FFFF00"/>
                </a:solidFill>
              </a:rPr>
              <a:t>করতে</a:t>
            </a:r>
            <a:r>
              <a:rPr lang="en-US" dirty="0" smtClean="0">
                <a:solidFill>
                  <a:srgbClr val="FFFF00"/>
                </a:solidFill>
              </a:rPr>
              <a:t> </a:t>
            </a:r>
            <a:r>
              <a:rPr lang="en-US" dirty="0" err="1" smtClean="0">
                <a:solidFill>
                  <a:srgbClr val="FFFF00"/>
                </a:solidFill>
              </a:rPr>
              <a:t>হবে</a:t>
            </a:r>
            <a:r>
              <a:rPr lang="en-US" dirty="0" smtClean="0">
                <a:solidFill>
                  <a:srgbClr val="FFFF00"/>
                </a:solidFill>
              </a:rPr>
              <a:t>।</a:t>
            </a:r>
          </a:p>
          <a:p>
            <a:pPr marL="137160" indent="0">
              <a:buNone/>
            </a:pPr>
            <a:r>
              <a:rPr lang="en-US" dirty="0" err="1" smtClean="0">
                <a:solidFill>
                  <a:srgbClr val="FF0000"/>
                </a:solidFill>
              </a:rPr>
              <a:t>ব্যয়ের</a:t>
            </a:r>
            <a:r>
              <a:rPr lang="en-US" dirty="0" smtClean="0">
                <a:solidFill>
                  <a:srgbClr val="FF0000"/>
                </a:solidFill>
              </a:rPr>
              <a:t> </a:t>
            </a:r>
            <a:r>
              <a:rPr lang="en-US" dirty="0" err="1" smtClean="0">
                <a:solidFill>
                  <a:srgbClr val="FF0000"/>
                </a:solidFill>
              </a:rPr>
              <a:t>সামর্</a:t>
            </a:r>
            <a:r>
              <a:rPr lang="en-US" dirty="0" err="1" smtClean="0">
                <a:solidFill>
                  <a:srgbClr val="FFFF00"/>
                </a:solidFill>
              </a:rPr>
              <a:t>থ্য</a:t>
            </a:r>
            <a:r>
              <a:rPr lang="en-US" dirty="0" smtClean="0">
                <a:solidFill>
                  <a:srgbClr val="FFFF00"/>
                </a:solidFill>
              </a:rPr>
              <a:t>: </a:t>
            </a:r>
            <a:r>
              <a:rPr lang="en-US" dirty="0" err="1" smtClean="0">
                <a:solidFill>
                  <a:srgbClr val="FFFF00"/>
                </a:solidFill>
              </a:rPr>
              <a:t>ক্রেতাদের</a:t>
            </a:r>
            <a:r>
              <a:rPr lang="en-US" dirty="0" smtClean="0">
                <a:solidFill>
                  <a:srgbClr val="FFFF00"/>
                </a:solidFill>
              </a:rPr>
              <a:t> </a:t>
            </a:r>
            <a:r>
              <a:rPr lang="en-US" dirty="0" err="1" smtClean="0">
                <a:solidFill>
                  <a:srgbClr val="FFFF00"/>
                </a:solidFill>
              </a:rPr>
              <a:t>পণ্য</a:t>
            </a:r>
            <a:r>
              <a:rPr lang="en-US" dirty="0" smtClean="0">
                <a:solidFill>
                  <a:srgbClr val="FFFF00"/>
                </a:solidFill>
              </a:rPr>
              <a:t> </a:t>
            </a:r>
            <a:r>
              <a:rPr lang="en-US" dirty="0" err="1" smtClean="0">
                <a:solidFill>
                  <a:srgbClr val="FFFF00"/>
                </a:solidFill>
              </a:rPr>
              <a:t>ক্রয়ের</a:t>
            </a:r>
            <a:r>
              <a:rPr lang="en-US" dirty="0" smtClean="0">
                <a:solidFill>
                  <a:srgbClr val="FFFF00"/>
                </a:solidFill>
              </a:rPr>
              <a:t> </a:t>
            </a:r>
            <a:r>
              <a:rPr lang="en-US" dirty="0" err="1" smtClean="0">
                <a:solidFill>
                  <a:srgbClr val="FFFF00"/>
                </a:solidFill>
              </a:rPr>
              <a:t>ইচ্ছা</a:t>
            </a:r>
            <a:r>
              <a:rPr lang="en-US" dirty="0" smtClean="0">
                <a:solidFill>
                  <a:srgbClr val="FFFF00"/>
                </a:solidFill>
              </a:rPr>
              <a:t> </a:t>
            </a:r>
            <a:r>
              <a:rPr lang="en-US" dirty="0" err="1" smtClean="0">
                <a:solidFill>
                  <a:srgbClr val="FFFF00"/>
                </a:solidFill>
              </a:rPr>
              <a:t>পাশাপাশি</a:t>
            </a:r>
            <a:r>
              <a:rPr lang="en-US" dirty="0" smtClean="0">
                <a:solidFill>
                  <a:srgbClr val="FFFF00"/>
                </a:solidFill>
              </a:rPr>
              <a:t> </a:t>
            </a:r>
            <a:r>
              <a:rPr lang="en-US" dirty="0" err="1" smtClean="0">
                <a:solidFill>
                  <a:srgbClr val="FFFF00"/>
                </a:solidFill>
              </a:rPr>
              <a:t>ব্যয়ের</a:t>
            </a:r>
            <a:r>
              <a:rPr lang="en-US" dirty="0" smtClean="0">
                <a:solidFill>
                  <a:srgbClr val="FFFF00"/>
                </a:solidFill>
              </a:rPr>
              <a:t> </a:t>
            </a:r>
            <a:r>
              <a:rPr lang="en-US" dirty="0" err="1" smtClean="0">
                <a:solidFill>
                  <a:srgbClr val="FFFF00"/>
                </a:solidFill>
              </a:rPr>
              <a:t>সামর্থ্য</a:t>
            </a:r>
            <a:r>
              <a:rPr lang="en-US" dirty="0" smtClean="0">
                <a:solidFill>
                  <a:srgbClr val="FFFF00"/>
                </a:solidFill>
              </a:rPr>
              <a:t> </a:t>
            </a:r>
            <a:r>
              <a:rPr lang="en-US" dirty="0" err="1" smtClean="0">
                <a:solidFill>
                  <a:srgbClr val="FFFF00"/>
                </a:solidFill>
              </a:rPr>
              <a:t>থাকতে</a:t>
            </a:r>
            <a:r>
              <a:rPr lang="en-US" dirty="0" smtClean="0">
                <a:solidFill>
                  <a:srgbClr val="FFFF00"/>
                </a:solidFill>
              </a:rPr>
              <a:t> </a:t>
            </a:r>
            <a:r>
              <a:rPr lang="en-US" dirty="0" err="1" smtClean="0">
                <a:solidFill>
                  <a:srgbClr val="FFFF00"/>
                </a:solidFill>
              </a:rPr>
              <a:t>হবে</a:t>
            </a:r>
            <a:r>
              <a:rPr lang="en-US" dirty="0" smtClean="0">
                <a:solidFill>
                  <a:srgbClr val="FFFF00"/>
                </a:solidFill>
              </a:rPr>
              <a:t>।</a:t>
            </a:r>
          </a:p>
          <a:p>
            <a:pPr marL="137160" indent="0">
              <a:buNone/>
            </a:pPr>
            <a:r>
              <a:rPr lang="en-US" dirty="0" err="1" smtClean="0">
                <a:solidFill>
                  <a:srgbClr val="FF0000"/>
                </a:solidFill>
              </a:rPr>
              <a:t>ব্যয়ের</a:t>
            </a:r>
            <a:r>
              <a:rPr lang="en-US" dirty="0" smtClean="0">
                <a:solidFill>
                  <a:srgbClr val="FF0000"/>
                </a:solidFill>
              </a:rPr>
              <a:t> </a:t>
            </a:r>
            <a:r>
              <a:rPr lang="en-US" dirty="0" err="1" smtClean="0">
                <a:solidFill>
                  <a:srgbClr val="FF0000"/>
                </a:solidFill>
              </a:rPr>
              <a:t>ইচ্ছা</a:t>
            </a:r>
            <a:r>
              <a:rPr lang="en-US" dirty="0" smtClean="0">
                <a:solidFill>
                  <a:srgbClr val="FF0000"/>
                </a:solidFill>
              </a:rPr>
              <a:t> : </a:t>
            </a:r>
            <a:r>
              <a:rPr lang="en-US" dirty="0" err="1" smtClean="0">
                <a:solidFill>
                  <a:srgbClr val="FFFF00"/>
                </a:solidFill>
              </a:rPr>
              <a:t>সামর্থ্যের</a:t>
            </a:r>
            <a:r>
              <a:rPr lang="en-US" dirty="0" smtClean="0">
                <a:solidFill>
                  <a:srgbClr val="FFFF00"/>
                </a:solidFill>
              </a:rPr>
              <a:t> </a:t>
            </a:r>
            <a:r>
              <a:rPr lang="en-US" dirty="0" err="1" smtClean="0">
                <a:solidFill>
                  <a:srgbClr val="FFFF00"/>
                </a:solidFill>
              </a:rPr>
              <a:t>সাথে</a:t>
            </a:r>
            <a:r>
              <a:rPr lang="en-US" dirty="0" smtClean="0">
                <a:solidFill>
                  <a:srgbClr val="FFFF00"/>
                </a:solidFill>
              </a:rPr>
              <a:t> </a:t>
            </a:r>
            <a:r>
              <a:rPr lang="en-US" dirty="0" err="1" smtClean="0">
                <a:solidFill>
                  <a:srgbClr val="FFFF00"/>
                </a:solidFill>
              </a:rPr>
              <a:t>সাথে</a:t>
            </a:r>
            <a:r>
              <a:rPr lang="en-US" dirty="0" smtClean="0">
                <a:solidFill>
                  <a:srgbClr val="FFFF00"/>
                </a:solidFill>
              </a:rPr>
              <a:t>  </a:t>
            </a:r>
            <a:r>
              <a:rPr lang="en-US" dirty="0" err="1" smtClean="0">
                <a:solidFill>
                  <a:srgbClr val="FFFF00"/>
                </a:solidFill>
              </a:rPr>
              <a:t>অর্থ</a:t>
            </a:r>
            <a:r>
              <a:rPr lang="en-US" dirty="0" smtClean="0">
                <a:solidFill>
                  <a:srgbClr val="FFFF00"/>
                </a:solidFill>
              </a:rPr>
              <a:t> </a:t>
            </a:r>
            <a:r>
              <a:rPr lang="en-US" dirty="0" err="1" smtClean="0">
                <a:solidFill>
                  <a:srgbClr val="FFFF00"/>
                </a:solidFill>
              </a:rPr>
              <a:t>ব্যয়</a:t>
            </a:r>
            <a:r>
              <a:rPr lang="en-US" dirty="0" smtClean="0">
                <a:solidFill>
                  <a:srgbClr val="FFFF00"/>
                </a:solidFill>
              </a:rPr>
              <a:t> </a:t>
            </a:r>
            <a:r>
              <a:rPr lang="en-US" dirty="0" err="1" smtClean="0">
                <a:solidFill>
                  <a:srgbClr val="FFFF00"/>
                </a:solidFill>
              </a:rPr>
              <a:t>করার</a:t>
            </a:r>
            <a:r>
              <a:rPr lang="en-US" dirty="0" smtClean="0">
                <a:solidFill>
                  <a:srgbClr val="FFFF00"/>
                </a:solidFill>
              </a:rPr>
              <a:t> </a:t>
            </a:r>
            <a:r>
              <a:rPr lang="en-US" dirty="0" err="1" smtClean="0">
                <a:solidFill>
                  <a:srgbClr val="FFFF00"/>
                </a:solidFill>
              </a:rPr>
              <a:t>ইচ্ছা</a:t>
            </a:r>
            <a:r>
              <a:rPr lang="en-US" dirty="0" smtClean="0">
                <a:solidFill>
                  <a:srgbClr val="FFFF00"/>
                </a:solidFill>
              </a:rPr>
              <a:t> ও </a:t>
            </a:r>
            <a:r>
              <a:rPr lang="en-US" dirty="0" err="1" smtClean="0">
                <a:solidFill>
                  <a:srgbClr val="FF0000"/>
                </a:solidFill>
              </a:rPr>
              <a:t>ক্রেতার</a:t>
            </a:r>
            <a:r>
              <a:rPr lang="en-US" dirty="0" smtClean="0">
                <a:solidFill>
                  <a:srgbClr val="FF0000"/>
                </a:solidFill>
              </a:rPr>
              <a:t> </a:t>
            </a:r>
            <a:r>
              <a:rPr lang="en-US" dirty="0" err="1" smtClean="0">
                <a:solidFill>
                  <a:srgbClr val="FF0000"/>
                </a:solidFill>
              </a:rPr>
              <a:t>ধরণ</a:t>
            </a:r>
            <a:r>
              <a:rPr lang="en-US" dirty="0" smtClean="0">
                <a:solidFill>
                  <a:srgbClr val="FF0000"/>
                </a:solidFill>
              </a:rPr>
              <a:t> :</a:t>
            </a:r>
            <a:r>
              <a:rPr lang="en-US" dirty="0">
                <a:solidFill>
                  <a:srgbClr val="FFFF00"/>
                </a:solidFill>
              </a:rPr>
              <a:t> </a:t>
            </a:r>
            <a:r>
              <a:rPr lang="en-US" dirty="0" err="1" smtClean="0">
                <a:solidFill>
                  <a:srgbClr val="FFFF00"/>
                </a:solidFill>
              </a:rPr>
              <a:t>ক্রেতার</a:t>
            </a:r>
            <a:r>
              <a:rPr lang="en-US" dirty="0" smtClean="0">
                <a:solidFill>
                  <a:srgbClr val="FFFF00"/>
                </a:solidFill>
              </a:rPr>
              <a:t> </a:t>
            </a:r>
            <a:r>
              <a:rPr lang="en-US" dirty="0" err="1" smtClean="0">
                <a:solidFill>
                  <a:srgbClr val="FFFF00"/>
                </a:solidFill>
              </a:rPr>
              <a:t>ধরণ</a:t>
            </a:r>
            <a:r>
              <a:rPr lang="en-US" dirty="0" smtClean="0">
                <a:solidFill>
                  <a:srgbClr val="FFFF00"/>
                </a:solidFill>
              </a:rPr>
              <a:t> </a:t>
            </a:r>
            <a:r>
              <a:rPr lang="en-US" dirty="0" err="1" smtClean="0">
                <a:solidFill>
                  <a:srgbClr val="FFFF00"/>
                </a:solidFill>
              </a:rPr>
              <a:t>অনুযায়ী</a:t>
            </a:r>
            <a:r>
              <a:rPr lang="en-US" dirty="0" smtClean="0">
                <a:solidFill>
                  <a:srgbClr val="FFFF00"/>
                </a:solidFill>
              </a:rPr>
              <a:t> </a:t>
            </a:r>
            <a:r>
              <a:rPr lang="en-US" dirty="0" err="1" smtClean="0">
                <a:solidFill>
                  <a:srgbClr val="FFFF00"/>
                </a:solidFill>
              </a:rPr>
              <a:t>বাজারকে</a:t>
            </a:r>
            <a:r>
              <a:rPr lang="en-US" dirty="0" smtClean="0">
                <a:solidFill>
                  <a:srgbClr val="FFFF00"/>
                </a:solidFill>
              </a:rPr>
              <a:t> ২ </a:t>
            </a:r>
            <a:r>
              <a:rPr lang="en-US" dirty="0" err="1" smtClean="0">
                <a:solidFill>
                  <a:srgbClr val="FFFF00"/>
                </a:solidFill>
              </a:rPr>
              <a:t>ভাগে</a:t>
            </a:r>
            <a:r>
              <a:rPr lang="en-US" dirty="0" smtClean="0">
                <a:solidFill>
                  <a:srgbClr val="FFFF00"/>
                </a:solidFill>
              </a:rPr>
              <a:t> </a:t>
            </a:r>
            <a:r>
              <a:rPr lang="en-US" dirty="0" err="1" smtClean="0">
                <a:solidFill>
                  <a:srgbClr val="FFFF00"/>
                </a:solidFill>
              </a:rPr>
              <a:t>ভাগ</a:t>
            </a:r>
            <a:r>
              <a:rPr lang="en-US" dirty="0" smtClean="0">
                <a:solidFill>
                  <a:srgbClr val="FFFF00"/>
                </a:solidFill>
              </a:rPr>
              <a:t> </a:t>
            </a:r>
            <a:r>
              <a:rPr lang="en-US" dirty="0" err="1" smtClean="0">
                <a:solidFill>
                  <a:srgbClr val="FFFF00"/>
                </a:solidFill>
              </a:rPr>
              <a:t>করা</a:t>
            </a:r>
            <a:r>
              <a:rPr lang="en-US" dirty="0" smtClean="0">
                <a:solidFill>
                  <a:srgbClr val="FFFF00"/>
                </a:solidFill>
              </a:rPr>
              <a:t> </a:t>
            </a:r>
            <a:r>
              <a:rPr lang="en-US" dirty="0" err="1" smtClean="0">
                <a:solidFill>
                  <a:srgbClr val="FFFF00"/>
                </a:solidFill>
              </a:rPr>
              <a:t>হয়েছে</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8632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92D050"/>
          </a:solidFill>
          <a:ln>
            <a:solidFill>
              <a:schemeClr val="accent3"/>
            </a:solidFill>
          </a:ln>
        </p:spPr>
        <p:txBody>
          <a:bodyPr>
            <a:normAutofit fontScale="90000"/>
          </a:bodyPr>
          <a:lstStyle/>
          <a:p>
            <a:r>
              <a:rPr lang="en-US" dirty="0" err="1" smtClean="0">
                <a:solidFill>
                  <a:schemeClr val="bg1"/>
                </a:solidFill>
              </a:rPr>
              <a:t>আলোচ্য</a:t>
            </a:r>
            <a:r>
              <a:rPr lang="en-US" dirty="0" smtClean="0">
                <a:solidFill>
                  <a:schemeClr val="bg1"/>
                </a:solidFill>
              </a:rPr>
              <a:t> </a:t>
            </a:r>
            <a:r>
              <a:rPr lang="en-US" dirty="0" err="1" smtClean="0">
                <a:solidFill>
                  <a:schemeClr val="bg1"/>
                </a:solidFill>
              </a:rPr>
              <a:t>বিষয়</a:t>
            </a:r>
            <a:r>
              <a:rPr lang="en-US" dirty="0" smtClean="0">
                <a:solidFill>
                  <a:schemeClr val="bg1"/>
                </a:solidFill>
              </a:rPr>
              <a:t> :</a:t>
            </a:r>
            <a:br>
              <a:rPr lang="en-US" dirty="0" smtClean="0">
                <a:solidFill>
                  <a:schemeClr val="bg1"/>
                </a:solidFill>
              </a:rPr>
            </a:br>
            <a:r>
              <a:rPr lang="en-US" dirty="0" smtClean="0">
                <a:solidFill>
                  <a:schemeClr val="bg1"/>
                </a:solidFill>
              </a:rPr>
              <a:t>(</a:t>
            </a:r>
            <a:r>
              <a:rPr lang="en-US" dirty="0" err="1" smtClean="0">
                <a:solidFill>
                  <a:schemeClr val="bg1"/>
                </a:solidFill>
              </a:rPr>
              <a:t>বিজ্ঞাপন</a:t>
            </a:r>
            <a:r>
              <a:rPr lang="en-US" dirty="0" smtClean="0">
                <a:solidFill>
                  <a:schemeClr val="bg1"/>
                </a:solidFill>
              </a:rPr>
              <a:t> ও </a:t>
            </a:r>
            <a:r>
              <a:rPr lang="en-US" dirty="0" err="1" smtClean="0">
                <a:solidFill>
                  <a:schemeClr val="bg1"/>
                </a:solidFill>
              </a:rPr>
              <a:t>প্রচার</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0" y="990600"/>
            <a:ext cx="9144000" cy="5867400"/>
          </a:xfrm>
        </p:spPr>
        <p:txBody>
          <a:bodyPr>
            <a:normAutofit/>
          </a:bodyPr>
          <a:lstStyle/>
          <a:p>
            <a:pPr>
              <a:buNone/>
            </a:pPr>
            <a:r>
              <a:rPr lang="as-IN" sz="2000" dirty="0">
                <a:solidFill>
                  <a:srgbClr val="FF0000"/>
                </a:solidFill>
              </a:rPr>
              <a:t>বিজ্ঞাপনের ধারণা: </a:t>
            </a:r>
            <a:r>
              <a:rPr lang="as-IN" sz="2000" dirty="0">
                <a:solidFill>
                  <a:schemeClr val="bg1"/>
                </a:solidFill>
              </a:rPr>
              <a:t>অর্থ প্রদান করে গণ মাধ্যমসমূহের মাধ্যমে চি‎হ্নিত উদ্যাক্তা কর্তৃক পণ্য, সেবা বা ধারণার নৈর্ব্যক্তিক উপস্থাপনই হলো বিজ্ঞাপন। </a:t>
            </a:r>
            <a:endParaRPr lang="en-US" sz="2000" dirty="0" smtClean="0">
              <a:solidFill>
                <a:schemeClr val="bg1"/>
              </a:solidFill>
            </a:endParaRPr>
          </a:p>
          <a:p>
            <a:pPr>
              <a:buNone/>
            </a:pPr>
            <a:endParaRPr lang="en-US" sz="2000" dirty="0" smtClean="0">
              <a:solidFill>
                <a:schemeClr val="bg1"/>
              </a:solidFill>
            </a:endParaRPr>
          </a:p>
          <a:p>
            <a:pPr>
              <a:buNone/>
            </a:pPr>
            <a:endParaRPr lang="en-US" dirty="0" smtClean="0">
              <a:solidFill>
                <a:schemeClr val="bg1"/>
              </a:solidFill>
            </a:endParaRPr>
          </a:p>
          <a:p>
            <a:endParaRPr lang="en-US" dirty="0">
              <a:solidFill>
                <a:schemeClr val="bg1"/>
              </a:solidFill>
            </a:endParaRPr>
          </a:p>
        </p:txBody>
      </p:sp>
      <p:sp>
        <p:nvSpPr>
          <p:cNvPr id="4" name="Rectangle 3"/>
          <p:cNvSpPr/>
          <p:nvPr/>
        </p:nvSpPr>
        <p:spPr>
          <a:xfrm>
            <a:off x="2463800" y="1752600"/>
            <a:ext cx="472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rPr>
              <a:t>বিজ্ঞাপনের</a:t>
            </a:r>
            <a:r>
              <a:rPr lang="en-US" sz="4000" dirty="0" smtClean="0">
                <a:solidFill>
                  <a:schemeClr val="bg1"/>
                </a:solidFill>
              </a:rPr>
              <a:t> </a:t>
            </a:r>
            <a:r>
              <a:rPr lang="en-US" sz="4000" dirty="0" err="1" smtClean="0">
                <a:solidFill>
                  <a:schemeClr val="bg1"/>
                </a:solidFill>
              </a:rPr>
              <a:t>গুরুত্ব</a:t>
            </a:r>
            <a:endParaRPr lang="en-US" sz="4000" dirty="0">
              <a:solidFill>
                <a:schemeClr val="bg1"/>
              </a:solidFill>
            </a:endParaRPr>
          </a:p>
        </p:txBody>
      </p:sp>
      <p:sp>
        <p:nvSpPr>
          <p:cNvPr id="5" name="Rectangle 4"/>
          <p:cNvSpPr/>
          <p:nvPr/>
        </p:nvSpPr>
        <p:spPr>
          <a:xfrm>
            <a:off x="685800" y="2946400"/>
            <a:ext cx="2362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C00000"/>
                </a:solidFill>
              </a:rPr>
              <a:t>অর্থনৈতিক</a:t>
            </a:r>
            <a:r>
              <a:rPr lang="en-US" sz="3200" dirty="0" smtClean="0">
                <a:solidFill>
                  <a:srgbClr val="C00000"/>
                </a:solidFill>
              </a:rPr>
              <a:t> </a:t>
            </a:r>
            <a:endParaRPr lang="en-US" sz="3200" dirty="0">
              <a:solidFill>
                <a:srgbClr val="C00000"/>
              </a:solidFill>
            </a:endParaRPr>
          </a:p>
        </p:txBody>
      </p:sp>
      <p:sp>
        <p:nvSpPr>
          <p:cNvPr id="6" name="Rectangle 5"/>
          <p:cNvSpPr/>
          <p:nvPr/>
        </p:nvSpPr>
        <p:spPr>
          <a:xfrm>
            <a:off x="5905500" y="3022600"/>
            <a:ext cx="251460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C00000"/>
                </a:solidFill>
              </a:rPr>
              <a:t>সামজিক</a:t>
            </a:r>
            <a:endParaRPr lang="en-US" sz="3200" dirty="0">
              <a:solidFill>
                <a:srgbClr val="C00000"/>
              </a:solidFill>
            </a:endParaRPr>
          </a:p>
        </p:txBody>
      </p:sp>
      <p:sp>
        <p:nvSpPr>
          <p:cNvPr id="7" name="Down Arrow 6"/>
          <p:cNvSpPr/>
          <p:nvPr/>
        </p:nvSpPr>
        <p:spPr>
          <a:xfrm>
            <a:off x="2209800" y="24765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781800" y="22860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010400" y="3886200"/>
            <a:ext cx="3048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flipV="1">
            <a:off x="5422900" y="3810000"/>
            <a:ext cx="36576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FF0000"/>
              </a:solidFill>
            </a:endParaRPr>
          </a:p>
          <a:p>
            <a:r>
              <a:rPr lang="as-IN" sz="2000" dirty="0" smtClean="0">
                <a:solidFill>
                  <a:srgbClr val="FF0000"/>
                </a:solidFill>
              </a:rPr>
              <a:t>১</a:t>
            </a:r>
            <a:r>
              <a:rPr lang="as-IN" sz="2000" dirty="0">
                <a:solidFill>
                  <a:srgbClr val="FF0000"/>
                </a:solidFill>
              </a:rPr>
              <a:t>. জীবনযাত্রার মান বৃদ্ধি </a:t>
            </a:r>
          </a:p>
          <a:p>
            <a:r>
              <a:rPr lang="as-IN" sz="2000" dirty="0">
                <a:solidFill>
                  <a:srgbClr val="FF0000"/>
                </a:solidFill>
              </a:rPr>
              <a:t>২. রুচির বৈচিত্রায়ন</a:t>
            </a:r>
          </a:p>
          <a:p>
            <a:r>
              <a:rPr lang="as-IN" sz="2000" dirty="0">
                <a:solidFill>
                  <a:srgbClr val="FF0000"/>
                </a:solidFill>
              </a:rPr>
              <a:t>৩. ক্রয়ের সুবিধা</a:t>
            </a:r>
          </a:p>
          <a:p>
            <a:r>
              <a:rPr lang="as-IN" sz="2000" dirty="0">
                <a:solidFill>
                  <a:srgbClr val="FF0000"/>
                </a:solidFill>
              </a:rPr>
              <a:t>৪. মধ্যস্থ ব্যবসায়ীদের প্রভাব হ্রাস</a:t>
            </a:r>
          </a:p>
          <a:p>
            <a:r>
              <a:rPr lang="as-IN" sz="2000" dirty="0">
                <a:solidFill>
                  <a:srgbClr val="FF0000"/>
                </a:solidFill>
              </a:rPr>
              <a:t>৫. শিল্পোন্নয়ন</a:t>
            </a:r>
          </a:p>
          <a:p>
            <a:r>
              <a:rPr lang="as-IN" sz="2000" dirty="0">
                <a:solidFill>
                  <a:srgbClr val="FF0000"/>
                </a:solidFill>
              </a:rPr>
              <a:t>৬. কর্মসংস্থানের সুযোগ সৃষ্টি</a:t>
            </a:r>
          </a:p>
          <a:p>
            <a:r>
              <a:rPr lang="as-IN" sz="2000" dirty="0">
                <a:solidFill>
                  <a:srgbClr val="FF0000"/>
                </a:solidFill>
              </a:rPr>
              <a:t>৭. সামাজিক কল্যাণ</a:t>
            </a:r>
          </a:p>
          <a:p>
            <a:endParaRPr lang="as-IN" sz="2400" dirty="0">
              <a:solidFill>
                <a:srgbClr val="FF0000"/>
              </a:solidFill>
            </a:endParaRPr>
          </a:p>
        </p:txBody>
      </p:sp>
      <p:sp>
        <p:nvSpPr>
          <p:cNvPr id="9" name="Rectangle 8"/>
          <p:cNvSpPr/>
          <p:nvPr/>
        </p:nvSpPr>
        <p:spPr>
          <a:xfrm>
            <a:off x="-152400" y="4190998"/>
            <a:ext cx="3429000" cy="2667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a:solidFill>
                  <a:schemeClr val="bg1"/>
                </a:solidFill>
              </a:rPr>
              <a:t>১. সামগ্রিকভাবে পণ্যের চাহিদা সৃষ্টি</a:t>
            </a:r>
          </a:p>
          <a:p>
            <a:r>
              <a:rPr lang="as-IN" dirty="0">
                <a:solidFill>
                  <a:schemeClr val="bg1"/>
                </a:solidFill>
              </a:rPr>
              <a:t>২. চাহিদা ও যোগানের সমতা বিধান</a:t>
            </a:r>
          </a:p>
          <a:p>
            <a:r>
              <a:rPr lang="as-IN" dirty="0">
                <a:solidFill>
                  <a:schemeClr val="bg1"/>
                </a:solidFill>
              </a:rPr>
              <a:t>৩. উৎপাদন ব্যয় হ্রাস</a:t>
            </a:r>
          </a:p>
          <a:p>
            <a:r>
              <a:rPr lang="as-IN" dirty="0">
                <a:solidFill>
                  <a:schemeClr val="bg1"/>
                </a:solidFill>
              </a:rPr>
              <a:t>৪. নতুন পণ্য উদ্ভাবন</a:t>
            </a:r>
          </a:p>
          <a:p>
            <a:r>
              <a:rPr lang="as-IN" dirty="0">
                <a:solidFill>
                  <a:schemeClr val="bg1"/>
                </a:solidFill>
              </a:rPr>
              <a:t>৫. প্রত্যক্ষ যোগাযোগ</a:t>
            </a:r>
          </a:p>
          <a:p>
            <a:r>
              <a:rPr lang="as-IN" dirty="0">
                <a:solidFill>
                  <a:schemeClr val="bg1"/>
                </a:solidFill>
              </a:rPr>
              <a:t>৬. ব্রান্ড অগ্রাধীকার ও আনুগত্য বৃদ্ধি</a:t>
            </a:r>
          </a:p>
          <a:p>
            <a:r>
              <a:rPr lang="as-IN" dirty="0">
                <a:solidFill>
                  <a:schemeClr val="bg1"/>
                </a:solidFill>
              </a:rPr>
              <a:t>৭. আন্তর্জাতিক বাণিজ্য সম্প্রসারন</a:t>
            </a:r>
          </a:p>
        </p:txBody>
      </p:sp>
    </p:spTree>
    <p:extLst>
      <p:ext uri="{BB962C8B-B14F-4D97-AF65-F5344CB8AC3E}">
        <p14:creationId xmlns:p14="http://schemas.microsoft.com/office/powerpoint/2010/main" val="2343447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err="1" smtClean="0">
                <a:solidFill>
                  <a:schemeClr val="bg1"/>
                </a:solidFill>
              </a:rPr>
              <a:t>বিজ্ঞাপনের</a:t>
            </a:r>
            <a:r>
              <a:rPr lang="en-US" dirty="0" smtClean="0">
                <a:solidFill>
                  <a:schemeClr val="bg1"/>
                </a:solidFill>
              </a:rPr>
              <a:t> </a:t>
            </a:r>
            <a:r>
              <a:rPr lang="en-US" dirty="0" err="1" smtClean="0">
                <a:solidFill>
                  <a:schemeClr val="bg1"/>
                </a:solidFill>
              </a:rPr>
              <a:t>বিভিন্ন</a:t>
            </a:r>
            <a:r>
              <a:rPr lang="en-US" dirty="0" smtClean="0">
                <a:solidFill>
                  <a:schemeClr val="bg1"/>
                </a:solidFill>
              </a:rPr>
              <a:t> </a:t>
            </a:r>
            <a:r>
              <a:rPr lang="en-US" dirty="0" err="1" smtClean="0">
                <a:solidFill>
                  <a:schemeClr val="bg1"/>
                </a:solidFill>
              </a:rPr>
              <a:t>মাধ্যম</a:t>
            </a:r>
            <a:endParaRPr lang="en-US" dirty="0">
              <a:solidFill>
                <a:schemeClr val="bg1"/>
              </a:solidFill>
            </a:endParaRPr>
          </a:p>
        </p:txBody>
      </p:sp>
      <p:sp>
        <p:nvSpPr>
          <p:cNvPr id="3" name="Content Placeholder 2"/>
          <p:cNvSpPr>
            <a:spLocks noGrp="1"/>
          </p:cNvSpPr>
          <p:nvPr>
            <p:ph idx="1"/>
          </p:nvPr>
        </p:nvSpPr>
        <p:spPr>
          <a:xfrm>
            <a:off x="457200" y="1600200"/>
            <a:ext cx="8229600" cy="5029200"/>
          </a:xfrm>
          <a:solidFill>
            <a:srgbClr val="00B0F0"/>
          </a:solidFill>
        </p:spPr>
        <p:txBody>
          <a:bodyPr>
            <a:noAutofit/>
          </a:bodyPr>
          <a:lstStyle/>
          <a:p>
            <a:pPr marL="137160" indent="0">
              <a:buNone/>
            </a:pPr>
            <a:r>
              <a:rPr lang="en-US" dirty="0" smtClean="0">
                <a:solidFill>
                  <a:schemeClr val="bg1"/>
                </a:solidFill>
              </a:rPr>
              <a:t>১.  </a:t>
            </a:r>
            <a:r>
              <a:rPr lang="as-IN" dirty="0" smtClean="0">
                <a:solidFill>
                  <a:schemeClr val="bg1"/>
                </a:solidFill>
              </a:rPr>
              <a:t>সংবাদপত্র</a:t>
            </a:r>
            <a:r>
              <a:rPr lang="en-US" dirty="0" smtClean="0">
                <a:solidFill>
                  <a:schemeClr val="bg1"/>
                </a:solidFill>
              </a:rPr>
              <a:t>                             </a:t>
            </a:r>
          </a:p>
          <a:p>
            <a:pPr marL="137160" indent="0">
              <a:buNone/>
            </a:pPr>
            <a:r>
              <a:rPr lang="en-US" dirty="0">
                <a:solidFill>
                  <a:schemeClr val="bg1"/>
                </a:solidFill>
              </a:rPr>
              <a:t>২</a:t>
            </a:r>
            <a:r>
              <a:rPr lang="as-IN" dirty="0" smtClean="0">
                <a:solidFill>
                  <a:schemeClr val="bg1"/>
                </a:solidFill>
              </a:rPr>
              <a:t>. </a:t>
            </a:r>
            <a:r>
              <a:rPr lang="as-IN" dirty="0">
                <a:solidFill>
                  <a:schemeClr val="bg1"/>
                </a:solidFill>
              </a:rPr>
              <a:t>টেলিভিশন</a:t>
            </a:r>
          </a:p>
          <a:p>
            <a:pPr marL="137160" indent="0">
              <a:buNone/>
            </a:pPr>
            <a:r>
              <a:rPr lang="en-US" dirty="0">
                <a:solidFill>
                  <a:schemeClr val="bg1"/>
                </a:solidFill>
              </a:rPr>
              <a:t>৩</a:t>
            </a:r>
            <a:r>
              <a:rPr lang="as-IN" dirty="0" smtClean="0">
                <a:solidFill>
                  <a:schemeClr val="bg1"/>
                </a:solidFill>
              </a:rPr>
              <a:t>. </a:t>
            </a:r>
            <a:r>
              <a:rPr lang="as-IN" dirty="0">
                <a:solidFill>
                  <a:schemeClr val="bg1"/>
                </a:solidFill>
              </a:rPr>
              <a:t>সিনেমা স্লাইডস্</a:t>
            </a:r>
          </a:p>
          <a:p>
            <a:pPr marL="137160" indent="0">
              <a:buNone/>
            </a:pPr>
            <a:r>
              <a:rPr lang="en-US" dirty="0" smtClean="0">
                <a:solidFill>
                  <a:schemeClr val="bg1"/>
                </a:solidFill>
              </a:rPr>
              <a:t>৪</a:t>
            </a:r>
            <a:r>
              <a:rPr lang="as-IN" dirty="0" smtClean="0">
                <a:solidFill>
                  <a:schemeClr val="bg1"/>
                </a:solidFill>
              </a:rPr>
              <a:t>. </a:t>
            </a:r>
            <a:r>
              <a:rPr lang="as-IN" dirty="0">
                <a:solidFill>
                  <a:schemeClr val="bg1"/>
                </a:solidFill>
              </a:rPr>
              <a:t>নিয়ন আলো</a:t>
            </a:r>
          </a:p>
          <a:p>
            <a:pPr marL="137160" indent="0">
              <a:buNone/>
            </a:pPr>
            <a:r>
              <a:rPr lang="en-US" dirty="0">
                <a:solidFill>
                  <a:schemeClr val="bg1"/>
                </a:solidFill>
              </a:rPr>
              <a:t>৫</a:t>
            </a:r>
            <a:r>
              <a:rPr lang="as-IN" dirty="0" smtClean="0">
                <a:solidFill>
                  <a:schemeClr val="bg1"/>
                </a:solidFill>
              </a:rPr>
              <a:t>. </a:t>
            </a:r>
            <a:r>
              <a:rPr lang="as-IN" dirty="0">
                <a:solidFill>
                  <a:schemeClr val="bg1"/>
                </a:solidFill>
              </a:rPr>
              <a:t>আকাশ </a:t>
            </a:r>
            <a:r>
              <a:rPr lang="as-IN" dirty="0" smtClean="0">
                <a:solidFill>
                  <a:schemeClr val="bg1"/>
                </a:solidFill>
              </a:rPr>
              <a:t>বিজ্ঞাপন</a:t>
            </a:r>
            <a:r>
              <a:rPr lang="en-US" dirty="0" smtClean="0">
                <a:solidFill>
                  <a:schemeClr val="bg1"/>
                </a:solidFill>
              </a:rPr>
              <a:t> </a:t>
            </a:r>
            <a:endParaRPr lang="as-IN" dirty="0">
              <a:solidFill>
                <a:schemeClr val="bg1"/>
              </a:solidFill>
            </a:endParaRPr>
          </a:p>
          <a:p>
            <a:pPr marL="137160" indent="0">
              <a:buNone/>
            </a:pPr>
            <a:r>
              <a:rPr lang="en-US" dirty="0" smtClean="0">
                <a:solidFill>
                  <a:schemeClr val="bg1"/>
                </a:solidFill>
              </a:rPr>
              <a:t>৬</a:t>
            </a:r>
            <a:r>
              <a:rPr lang="as-IN" dirty="0" smtClean="0">
                <a:solidFill>
                  <a:schemeClr val="bg1"/>
                </a:solidFill>
              </a:rPr>
              <a:t>. </a:t>
            </a:r>
            <a:r>
              <a:rPr lang="as-IN" dirty="0">
                <a:solidFill>
                  <a:schemeClr val="bg1"/>
                </a:solidFill>
              </a:rPr>
              <a:t>প্রচারপত্র</a:t>
            </a:r>
          </a:p>
          <a:p>
            <a:pPr marL="137160" indent="0">
              <a:buNone/>
            </a:pPr>
            <a:r>
              <a:rPr lang="en-US" dirty="0">
                <a:solidFill>
                  <a:schemeClr val="bg1"/>
                </a:solidFill>
              </a:rPr>
              <a:t>৭</a:t>
            </a:r>
            <a:r>
              <a:rPr lang="as-IN" dirty="0" smtClean="0">
                <a:solidFill>
                  <a:schemeClr val="bg1"/>
                </a:solidFill>
              </a:rPr>
              <a:t>. </a:t>
            </a:r>
            <a:r>
              <a:rPr lang="as-IN" dirty="0">
                <a:solidFill>
                  <a:schemeClr val="bg1"/>
                </a:solidFill>
              </a:rPr>
              <a:t>প্রাচীরপত্র</a:t>
            </a:r>
          </a:p>
          <a:p>
            <a:pPr marL="137160" indent="0">
              <a:buNone/>
            </a:pPr>
            <a:r>
              <a:rPr lang="en-US" dirty="0" smtClean="0">
                <a:solidFill>
                  <a:schemeClr val="bg1"/>
                </a:solidFill>
              </a:rPr>
              <a:t>৮</a:t>
            </a:r>
            <a:r>
              <a:rPr lang="as-IN" dirty="0" smtClean="0">
                <a:solidFill>
                  <a:schemeClr val="bg1"/>
                </a:solidFill>
              </a:rPr>
              <a:t>. </a:t>
            </a:r>
            <a:r>
              <a:rPr lang="as-IN" dirty="0">
                <a:solidFill>
                  <a:schemeClr val="bg1"/>
                </a:solidFill>
              </a:rPr>
              <a:t>বিজ্ঞাপনী </a:t>
            </a:r>
            <a:r>
              <a:rPr lang="as-IN" dirty="0" smtClean="0">
                <a:solidFill>
                  <a:schemeClr val="bg1"/>
                </a:solidFill>
              </a:rPr>
              <a:t>ফলক</a:t>
            </a:r>
            <a:endParaRPr lang="en-US" dirty="0" smtClean="0">
              <a:solidFill>
                <a:schemeClr val="bg1"/>
              </a:solidFill>
            </a:endParaRPr>
          </a:p>
          <a:p>
            <a:pPr marL="137160" indent="0">
              <a:buNone/>
            </a:pPr>
            <a:r>
              <a:rPr lang="en-US" dirty="0" smtClean="0">
                <a:solidFill>
                  <a:schemeClr val="bg1"/>
                </a:solidFill>
              </a:rPr>
              <a:t>৯ . </a:t>
            </a:r>
            <a:r>
              <a:rPr lang="en-US" dirty="0" err="1" smtClean="0">
                <a:solidFill>
                  <a:schemeClr val="bg1"/>
                </a:solidFill>
              </a:rPr>
              <a:t>রেডিও</a:t>
            </a:r>
            <a:endParaRPr lang="as-IN" dirty="0">
              <a:solidFill>
                <a:schemeClr val="bg1"/>
              </a:solidFill>
            </a:endParaRPr>
          </a:p>
          <a:p>
            <a:pPr marL="137160" indent="0">
              <a:buNone/>
            </a:pPr>
            <a:r>
              <a:rPr lang="en-US" dirty="0" smtClean="0">
                <a:solidFill>
                  <a:schemeClr val="bg1"/>
                </a:solidFill>
              </a:rPr>
              <a:t>১০</a:t>
            </a:r>
            <a:r>
              <a:rPr lang="as-IN" dirty="0" smtClean="0">
                <a:solidFill>
                  <a:schemeClr val="bg1"/>
                </a:solidFill>
              </a:rPr>
              <a:t>. </a:t>
            </a:r>
            <a:r>
              <a:rPr lang="as-IN" dirty="0">
                <a:solidFill>
                  <a:schemeClr val="bg1"/>
                </a:solidFill>
              </a:rPr>
              <a:t>সাময়িকী</a:t>
            </a:r>
            <a:endParaRPr lang="en-US" dirty="0">
              <a:solidFill>
                <a:schemeClr val="bg1"/>
              </a:solidFill>
            </a:endParaRPr>
          </a:p>
        </p:txBody>
      </p:sp>
    </p:spTree>
    <p:extLst>
      <p:ext uri="{BB962C8B-B14F-4D97-AF65-F5344CB8AC3E}">
        <p14:creationId xmlns:p14="http://schemas.microsoft.com/office/powerpoint/2010/main" val="328003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effectLst/>
              </a:rPr>
              <a:t>মাধ্যম</a:t>
            </a:r>
            <a:r>
              <a:rPr lang="en-US" dirty="0" smtClean="0">
                <a:solidFill>
                  <a:schemeClr val="bg1"/>
                </a:solidFill>
                <a:effectLst/>
              </a:rPr>
              <a:t> </a:t>
            </a:r>
            <a:r>
              <a:rPr lang="en-US" dirty="0" err="1" smtClean="0">
                <a:solidFill>
                  <a:schemeClr val="bg1"/>
                </a:solidFill>
                <a:effectLst/>
              </a:rPr>
              <a:t>সমূহের</a:t>
            </a:r>
            <a:r>
              <a:rPr lang="en-US" dirty="0" smtClean="0">
                <a:solidFill>
                  <a:schemeClr val="bg1"/>
                </a:solidFill>
                <a:effectLst/>
              </a:rPr>
              <a:t> </a:t>
            </a:r>
            <a:r>
              <a:rPr lang="en-US" dirty="0" err="1" smtClean="0">
                <a:solidFill>
                  <a:schemeClr val="bg1"/>
                </a:solidFill>
                <a:effectLst/>
              </a:rPr>
              <a:t>বর্ণনা</a:t>
            </a:r>
            <a:r>
              <a:rPr lang="en-US" dirty="0" smtClean="0">
                <a:solidFill>
                  <a:schemeClr val="bg1"/>
                </a:solidFill>
                <a:effectLst/>
              </a:rPr>
              <a:t> </a:t>
            </a:r>
            <a:r>
              <a:rPr lang="en-US" dirty="0">
                <a:solidFill>
                  <a:schemeClr val="bg1"/>
                </a:solidFill>
                <a:effectLst/>
              </a:rPr>
              <a:t>:</a:t>
            </a:r>
          </a:p>
        </p:txBody>
      </p:sp>
      <p:sp>
        <p:nvSpPr>
          <p:cNvPr id="3" name="Content Placeholder 2"/>
          <p:cNvSpPr>
            <a:spLocks noGrp="1"/>
          </p:cNvSpPr>
          <p:nvPr>
            <p:ph idx="1"/>
          </p:nvPr>
        </p:nvSpPr>
        <p:spPr>
          <a:solidFill>
            <a:schemeClr val="accent1">
              <a:lumMod val="60000"/>
              <a:lumOff val="40000"/>
            </a:schemeClr>
          </a:solidFill>
        </p:spPr>
        <p:txBody>
          <a:bodyPr/>
          <a:lstStyle/>
          <a:p>
            <a:pPr marL="137160" indent="0">
              <a:buNone/>
            </a:pPr>
            <a:r>
              <a:rPr lang="en-US" dirty="0" err="1" smtClean="0">
                <a:solidFill>
                  <a:srgbClr val="FF0000"/>
                </a:solidFill>
              </a:rPr>
              <a:t>সংবাদ</a:t>
            </a:r>
            <a:r>
              <a:rPr lang="en-US" dirty="0" smtClean="0">
                <a:solidFill>
                  <a:srgbClr val="FF0000"/>
                </a:solidFill>
              </a:rPr>
              <a:t> </a:t>
            </a:r>
            <a:r>
              <a:rPr lang="en-US" dirty="0" err="1" smtClean="0">
                <a:solidFill>
                  <a:srgbClr val="FF0000"/>
                </a:solidFill>
              </a:rPr>
              <a:t>পত্র</a:t>
            </a:r>
            <a:r>
              <a:rPr lang="en-US" dirty="0" smtClean="0">
                <a:solidFill>
                  <a:srgbClr val="FF0000"/>
                </a:solidFill>
              </a:rPr>
              <a:t> : </a:t>
            </a:r>
            <a:r>
              <a:rPr lang="en-US" dirty="0" err="1" smtClean="0">
                <a:solidFill>
                  <a:schemeClr val="bg1"/>
                </a:solidFill>
              </a:rPr>
              <a:t>বর্তমান</a:t>
            </a:r>
            <a:r>
              <a:rPr lang="en-US" dirty="0" smtClean="0">
                <a:solidFill>
                  <a:schemeClr val="bg1"/>
                </a:solidFill>
              </a:rPr>
              <a:t> </a:t>
            </a:r>
            <a:r>
              <a:rPr lang="en-US" dirty="0" err="1" smtClean="0">
                <a:solidFill>
                  <a:schemeClr val="bg1"/>
                </a:solidFill>
              </a:rPr>
              <a:t>কালে</a:t>
            </a:r>
            <a:r>
              <a:rPr lang="en-US" dirty="0" smtClean="0">
                <a:solidFill>
                  <a:schemeClr val="bg1"/>
                </a:solidFill>
              </a:rPr>
              <a:t> </a:t>
            </a:r>
            <a:r>
              <a:rPr lang="en-US" dirty="0" err="1" smtClean="0">
                <a:solidFill>
                  <a:schemeClr val="bg1"/>
                </a:solidFill>
              </a:rPr>
              <a:t>বিজ্ঞাপনের</a:t>
            </a:r>
            <a:r>
              <a:rPr lang="en-US" dirty="0" smtClean="0">
                <a:solidFill>
                  <a:schemeClr val="bg1"/>
                </a:solidFill>
              </a:rPr>
              <a:t> </a:t>
            </a:r>
            <a:r>
              <a:rPr lang="en-US" dirty="0" err="1" smtClean="0">
                <a:solidFill>
                  <a:schemeClr val="bg1"/>
                </a:solidFill>
              </a:rPr>
              <a:t>মাধ্যম</a:t>
            </a:r>
            <a:r>
              <a:rPr lang="en-US" dirty="0" smtClean="0">
                <a:solidFill>
                  <a:schemeClr val="bg1"/>
                </a:solidFill>
              </a:rPr>
              <a:t> </a:t>
            </a:r>
            <a:r>
              <a:rPr lang="en-US" dirty="0" err="1" smtClean="0">
                <a:solidFill>
                  <a:schemeClr val="bg1"/>
                </a:solidFill>
              </a:rPr>
              <a:t>হিসেবে</a:t>
            </a:r>
            <a:r>
              <a:rPr lang="en-US" dirty="0" smtClean="0">
                <a:solidFill>
                  <a:schemeClr val="bg1"/>
                </a:solidFill>
              </a:rPr>
              <a:t> </a:t>
            </a:r>
            <a:r>
              <a:rPr lang="en-US" dirty="0" err="1" smtClean="0">
                <a:solidFill>
                  <a:schemeClr val="bg1"/>
                </a:solidFill>
              </a:rPr>
              <a:t>সংবাদ</a:t>
            </a:r>
            <a:r>
              <a:rPr lang="en-US" dirty="0" smtClean="0">
                <a:solidFill>
                  <a:schemeClr val="bg1"/>
                </a:solidFill>
              </a:rPr>
              <a:t> </a:t>
            </a:r>
            <a:r>
              <a:rPr lang="en-US" dirty="0" err="1" smtClean="0">
                <a:solidFill>
                  <a:schemeClr val="bg1"/>
                </a:solidFill>
              </a:rPr>
              <a:t>পত্র</a:t>
            </a:r>
            <a:r>
              <a:rPr lang="en-US" dirty="0" smtClean="0">
                <a:solidFill>
                  <a:schemeClr val="bg1"/>
                </a:solidFill>
              </a:rPr>
              <a:t> ও </a:t>
            </a:r>
            <a:r>
              <a:rPr lang="en-US" dirty="0" err="1" smtClean="0">
                <a:solidFill>
                  <a:schemeClr val="bg1"/>
                </a:solidFill>
              </a:rPr>
              <a:t>সাময়িকি</a:t>
            </a:r>
            <a:r>
              <a:rPr lang="en-US" dirty="0" smtClean="0">
                <a:solidFill>
                  <a:schemeClr val="bg1"/>
                </a:solidFill>
              </a:rPr>
              <a:t> </a:t>
            </a:r>
            <a:r>
              <a:rPr lang="en-US" dirty="0" err="1" smtClean="0">
                <a:solidFill>
                  <a:schemeClr val="bg1"/>
                </a:solidFill>
              </a:rPr>
              <a:t>অত্যন্ত</a:t>
            </a:r>
            <a:r>
              <a:rPr lang="en-US" dirty="0" smtClean="0">
                <a:solidFill>
                  <a:schemeClr val="bg1"/>
                </a:solidFill>
              </a:rPr>
              <a:t> </a:t>
            </a:r>
            <a:r>
              <a:rPr lang="en-US" dirty="0" err="1" smtClean="0">
                <a:solidFill>
                  <a:schemeClr val="bg1"/>
                </a:solidFill>
              </a:rPr>
              <a:t>গুরুত্ব</a:t>
            </a:r>
            <a:r>
              <a:rPr lang="en-US" dirty="0" smtClean="0">
                <a:solidFill>
                  <a:schemeClr val="bg1"/>
                </a:solidFill>
              </a:rPr>
              <a:t> </a:t>
            </a:r>
            <a:r>
              <a:rPr lang="en-US" dirty="0" err="1" smtClean="0">
                <a:solidFill>
                  <a:schemeClr val="bg1"/>
                </a:solidFill>
              </a:rPr>
              <a:t>পূর্ণ</a:t>
            </a:r>
            <a:r>
              <a:rPr lang="en-US" dirty="0" smtClean="0">
                <a:solidFill>
                  <a:schemeClr val="bg1"/>
                </a:solidFill>
              </a:rPr>
              <a:t>। </a:t>
            </a:r>
            <a:r>
              <a:rPr lang="en-US" dirty="0" err="1" smtClean="0">
                <a:solidFill>
                  <a:schemeClr val="bg1"/>
                </a:solidFill>
              </a:rPr>
              <a:t>ইহা</a:t>
            </a:r>
            <a:r>
              <a:rPr lang="en-US" dirty="0" smtClean="0">
                <a:solidFill>
                  <a:schemeClr val="bg1"/>
                </a:solidFill>
              </a:rPr>
              <a:t> </a:t>
            </a:r>
            <a:r>
              <a:rPr lang="en-US" dirty="0" err="1" smtClean="0">
                <a:solidFill>
                  <a:schemeClr val="bg1"/>
                </a:solidFill>
              </a:rPr>
              <a:t>স্বল্প</a:t>
            </a:r>
            <a:r>
              <a:rPr lang="en-US" dirty="0" smtClean="0">
                <a:solidFill>
                  <a:schemeClr val="bg1"/>
                </a:solidFill>
              </a:rPr>
              <a:t> </a:t>
            </a:r>
            <a:r>
              <a:rPr lang="en-US" dirty="0" err="1" smtClean="0">
                <a:solidFill>
                  <a:schemeClr val="bg1"/>
                </a:solidFill>
              </a:rPr>
              <a:t>ব্যয়</a:t>
            </a:r>
            <a:r>
              <a:rPr lang="en-US" dirty="0" smtClean="0">
                <a:solidFill>
                  <a:schemeClr val="bg1"/>
                </a:solidFill>
              </a:rPr>
              <a:t> </a:t>
            </a:r>
            <a:r>
              <a:rPr lang="en-US" dirty="0" err="1" smtClean="0">
                <a:solidFill>
                  <a:schemeClr val="bg1"/>
                </a:solidFill>
              </a:rPr>
              <a:t>সাপেক্ষ</a:t>
            </a:r>
            <a:r>
              <a:rPr lang="en-US" dirty="0" smtClean="0">
                <a:solidFill>
                  <a:schemeClr val="bg1"/>
                </a:solidFill>
              </a:rPr>
              <a:t>। </a:t>
            </a:r>
            <a:r>
              <a:rPr lang="en-US" dirty="0" err="1" smtClean="0">
                <a:solidFill>
                  <a:schemeClr val="bg1"/>
                </a:solidFill>
              </a:rPr>
              <a:t>এরূপ</a:t>
            </a:r>
            <a:r>
              <a:rPr lang="en-US" dirty="0" smtClean="0">
                <a:solidFill>
                  <a:schemeClr val="bg1"/>
                </a:solidFill>
              </a:rPr>
              <a:t> </a:t>
            </a:r>
            <a:r>
              <a:rPr lang="en-US" dirty="0" err="1" smtClean="0">
                <a:solidFill>
                  <a:schemeClr val="bg1"/>
                </a:solidFill>
              </a:rPr>
              <a:t>মাধ্যমের</a:t>
            </a:r>
            <a:r>
              <a:rPr lang="en-US" dirty="0" smtClean="0">
                <a:solidFill>
                  <a:schemeClr val="bg1"/>
                </a:solidFill>
              </a:rPr>
              <a:t> </a:t>
            </a:r>
            <a:r>
              <a:rPr lang="en-US" dirty="0" err="1" smtClean="0">
                <a:solidFill>
                  <a:schemeClr val="bg1"/>
                </a:solidFill>
              </a:rPr>
              <a:t>সূবিধা</a:t>
            </a:r>
            <a:r>
              <a:rPr lang="en-US" dirty="0" smtClean="0">
                <a:solidFill>
                  <a:schemeClr val="bg1"/>
                </a:solidFill>
              </a:rPr>
              <a:t> </a:t>
            </a:r>
            <a:r>
              <a:rPr lang="en-US" dirty="0" err="1" smtClean="0">
                <a:solidFill>
                  <a:schemeClr val="bg1"/>
                </a:solidFill>
              </a:rPr>
              <a:t>হল</a:t>
            </a:r>
            <a:r>
              <a:rPr lang="en-US" dirty="0" smtClean="0">
                <a:solidFill>
                  <a:schemeClr val="bg1"/>
                </a:solidFill>
              </a:rPr>
              <a:t> </a:t>
            </a:r>
            <a:r>
              <a:rPr lang="en-US" dirty="0" err="1" smtClean="0">
                <a:solidFill>
                  <a:schemeClr val="bg1"/>
                </a:solidFill>
              </a:rPr>
              <a:t>এটি</a:t>
            </a:r>
            <a:r>
              <a:rPr lang="en-US" dirty="0" smtClean="0">
                <a:solidFill>
                  <a:schemeClr val="bg1"/>
                </a:solidFill>
              </a:rPr>
              <a:t> </a:t>
            </a:r>
            <a:r>
              <a:rPr lang="en-US" dirty="0" err="1" smtClean="0">
                <a:solidFill>
                  <a:schemeClr val="bg1"/>
                </a:solidFill>
              </a:rPr>
              <a:t>অত্যন্ত</a:t>
            </a:r>
            <a:r>
              <a:rPr lang="en-US" dirty="0" smtClean="0">
                <a:solidFill>
                  <a:schemeClr val="bg1"/>
                </a:solidFill>
              </a:rPr>
              <a:t> </a:t>
            </a:r>
            <a:r>
              <a:rPr lang="en-US" dirty="0" err="1" smtClean="0">
                <a:solidFill>
                  <a:schemeClr val="bg1"/>
                </a:solidFill>
              </a:rPr>
              <a:t>জনপ্রিয়</a:t>
            </a:r>
            <a:r>
              <a:rPr lang="en-US" dirty="0" smtClean="0">
                <a:solidFill>
                  <a:schemeClr val="bg1"/>
                </a:solidFill>
              </a:rPr>
              <a:t> ।</a:t>
            </a:r>
          </a:p>
          <a:p>
            <a:pPr marL="137160" indent="0">
              <a:buNone/>
            </a:pPr>
            <a:r>
              <a:rPr lang="en-US" dirty="0" err="1" smtClean="0">
                <a:solidFill>
                  <a:srgbClr val="FF0000"/>
                </a:solidFill>
              </a:rPr>
              <a:t>প্রাচীর</a:t>
            </a:r>
            <a:r>
              <a:rPr lang="en-US" dirty="0" smtClean="0">
                <a:solidFill>
                  <a:srgbClr val="FF0000"/>
                </a:solidFill>
              </a:rPr>
              <a:t> </a:t>
            </a:r>
            <a:r>
              <a:rPr lang="en-US" dirty="0" err="1" smtClean="0">
                <a:solidFill>
                  <a:srgbClr val="FF0000"/>
                </a:solidFill>
              </a:rPr>
              <a:t>পত্র</a:t>
            </a:r>
            <a:r>
              <a:rPr lang="en-US" dirty="0" smtClean="0">
                <a:solidFill>
                  <a:srgbClr val="FF0000"/>
                </a:solidFill>
              </a:rPr>
              <a:t> </a:t>
            </a:r>
            <a:r>
              <a:rPr lang="en-US" dirty="0" smtClean="0">
                <a:solidFill>
                  <a:schemeClr val="bg1"/>
                </a:solidFill>
              </a:rPr>
              <a:t>: </a:t>
            </a:r>
            <a:r>
              <a:rPr lang="en-US" dirty="0" err="1" smtClean="0">
                <a:solidFill>
                  <a:schemeClr val="bg1"/>
                </a:solidFill>
              </a:rPr>
              <a:t>বড়</a:t>
            </a:r>
            <a:r>
              <a:rPr lang="en-US" dirty="0" smtClean="0">
                <a:solidFill>
                  <a:schemeClr val="bg1"/>
                </a:solidFill>
              </a:rPr>
              <a:t> </a:t>
            </a:r>
            <a:r>
              <a:rPr lang="en-US" dirty="0" err="1" smtClean="0">
                <a:solidFill>
                  <a:schemeClr val="bg1"/>
                </a:solidFill>
              </a:rPr>
              <a:t>বড়</a:t>
            </a:r>
            <a:r>
              <a:rPr lang="en-US" dirty="0" smtClean="0">
                <a:solidFill>
                  <a:schemeClr val="bg1"/>
                </a:solidFill>
              </a:rPr>
              <a:t> </a:t>
            </a:r>
            <a:r>
              <a:rPr lang="en-US" dirty="0" err="1" smtClean="0">
                <a:solidFill>
                  <a:schemeClr val="bg1"/>
                </a:solidFill>
              </a:rPr>
              <a:t>হরফে</a:t>
            </a:r>
            <a:r>
              <a:rPr lang="en-US" dirty="0" smtClean="0">
                <a:solidFill>
                  <a:schemeClr val="bg1"/>
                </a:solidFill>
              </a:rPr>
              <a:t> </a:t>
            </a:r>
            <a:r>
              <a:rPr lang="en-US" dirty="0" err="1" smtClean="0">
                <a:solidFill>
                  <a:schemeClr val="bg1"/>
                </a:solidFill>
              </a:rPr>
              <a:t>পোষ্টার</a:t>
            </a:r>
            <a:r>
              <a:rPr lang="en-US" dirty="0" smtClean="0">
                <a:solidFill>
                  <a:schemeClr val="bg1"/>
                </a:solidFill>
              </a:rPr>
              <a:t> </a:t>
            </a:r>
            <a:r>
              <a:rPr lang="en-US" dirty="0" err="1" smtClean="0">
                <a:solidFill>
                  <a:schemeClr val="bg1"/>
                </a:solidFill>
              </a:rPr>
              <a:t>লিখে</a:t>
            </a:r>
            <a:r>
              <a:rPr lang="en-US" dirty="0" smtClean="0">
                <a:solidFill>
                  <a:schemeClr val="bg1"/>
                </a:solidFill>
              </a:rPr>
              <a:t> </a:t>
            </a:r>
            <a:r>
              <a:rPr lang="en-US" dirty="0" err="1" smtClean="0">
                <a:solidFill>
                  <a:schemeClr val="bg1"/>
                </a:solidFill>
              </a:rPr>
              <a:t>বা</a:t>
            </a:r>
            <a:r>
              <a:rPr lang="en-US" dirty="0" smtClean="0">
                <a:solidFill>
                  <a:schemeClr val="bg1"/>
                </a:solidFill>
              </a:rPr>
              <a:t> </a:t>
            </a:r>
            <a:r>
              <a:rPr lang="en-US" dirty="0" err="1" smtClean="0">
                <a:solidFill>
                  <a:schemeClr val="bg1"/>
                </a:solidFill>
              </a:rPr>
              <a:t>ছাপিয়ে</a:t>
            </a:r>
            <a:r>
              <a:rPr lang="en-US" dirty="0" smtClean="0">
                <a:solidFill>
                  <a:schemeClr val="bg1"/>
                </a:solidFill>
              </a:rPr>
              <a:t> </a:t>
            </a:r>
            <a:r>
              <a:rPr lang="en-US" dirty="0" err="1" smtClean="0">
                <a:solidFill>
                  <a:schemeClr val="bg1"/>
                </a:solidFill>
              </a:rPr>
              <a:t>লোক</a:t>
            </a:r>
            <a:r>
              <a:rPr lang="en-US" dirty="0" smtClean="0">
                <a:solidFill>
                  <a:schemeClr val="bg1"/>
                </a:solidFill>
              </a:rPr>
              <a:t> </a:t>
            </a:r>
            <a:r>
              <a:rPr lang="en-US" dirty="0" err="1" smtClean="0">
                <a:solidFill>
                  <a:schemeClr val="bg1"/>
                </a:solidFill>
              </a:rPr>
              <a:t>চলাচলের</a:t>
            </a:r>
            <a:r>
              <a:rPr lang="en-US" dirty="0" smtClean="0">
                <a:solidFill>
                  <a:schemeClr val="bg1"/>
                </a:solidFill>
              </a:rPr>
              <a:t> </a:t>
            </a:r>
            <a:r>
              <a:rPr lang="en-US" dirty="0" err="1" smtClean="0">
                <a:solidFill>
                  <a:schemeClr val="bg1"/>
                </a:solidFill>
              </a:rPr>
              <a:t>স্থানে</a:t>
            </a:r>
            <a:r>
              <a:rPr lang="en-US" dirty="0" smtClean="0">
                <a:solidFill>
                  <a:schemeClr val="bg1"/>
                </a:solidFill>
              </a:rPr>
              <a:t> ,</a:t>
            </a:r>
            <a:r>
              <a:rPr lang="en-US" dirty="0" err="1" smtClean="0">
                <a:solidFill>
                  <a:schemeClr val="bg1"/>
                </a:solidFill>
              </a:rPr>
              <a:t>বাসস্ট্যান্ডে,রাস্তার</a:t>
            </a:r>
            <a:r>
              <a:rPr lang="en-US" dirty="0" smtClean="0">
                <a:solidFill>
                  <a:schemeClr val="bg1"/>
                </a:solidFill>
              </a:rPr>
              <a:t> </a:t>
            </a:r>
            <a:r>
              <a:rPr lang="en-US" dirty="0" err="1" smtClean="0">
                <a:solidFill>
                  <a:schemeClr val="bg1"/>
                </a:solidFill>
              </a:rPr>
              <a:t>মোড়ে</a:t>
            </a:r>
            <a:r>
              <a:rPr lang="en-US" dirty="0" smtClean="0">
                <a:solidFill>
                  <a:schemeClr val="bg1"/>
                </a:solidFill>
              </a:rPr>
              <a:t> </a:t>
            </a:r>
            <a:r>
              <a:rPr lang="en-US" dirty="0" err="1" smtClean="0">
                <a:solidFill>
                  <a:schemeClr val="bg1"/>
                </a:solidFill>
              </a:rPr>
              <a:t>অনেক</a:t>
            </a:r>
            <a:r>
              <a:rPr lang="en-US" dirty="0" smtClean="0">
                <a:solidFill>
                  <a:schemeClr val="bg1"/>
                </a:solidFill>
              </a:rPr>
              <a:t> </a:t>
            </a:r>
            <a:r>
              <a:rPr lang="en-US" dirty="0" err="1" smtClean="0">
                <a:solidFill>
                  <a:schemeClr val="bg1"/>
                </a:solidFill>
              </a:rPr>
              <a:t>সময়</a:t>
            </a:r>
            <a:r>
              <a:rPr lang="en-US" dirty="0" smtClean="0">
                <a:solidFill>
                  <a:schemeClr val="bg1"/>
                </a:solidFill>
              </a:rPr>
              <a:t> </a:t>
            </a:r>
            <a:r>
              <a:rPr lang="en-US" dirty="0" err="1" smtClean="0">
                <a:solidFill>
                  <a:schemeClr val="bg1"/>
                </a:solidFill>
              </a:rPr>
              <a:t>টাঙ্গানো</a:t>
            </a:r>
            <a:r>
              <a:rPr lang="en-US" dirty="0" smtClean="0">
                <a:solidFill>
                  <a:schemeClr val="bg1"/>
                </a:solidFill>
              </a:rPr>
              <a:t> </a:t>
            </a:r>
            <a:r>
              <a:rPr lang="en-US" dirty="0" err="1" smtClean="0">
                <a:solidFill>
                  <a:schemeClr val="bg1"/>
                </a:solidFill>
              </a:rPr>
              <a:t>থাকে</a:t>
            </a:r>
            <a:r>
              <a:rPr lang="en-US" dirty="0" smtClean="0">
                <a:solidFill>
                  <a:schemeClr val="bg1"/>
                </a:solidFill>
              </a:rPr>
              <a:t>।</a:t>
            </a:r>
          </a:p>
          <a:p>
            <a:pPr marL="137160" indent="0">
              <a:buNone/>
            </a:pPr>
            <a:r>
              <a:rPr lang="en-US" dirty="0" err="1" smtClean="0">
                <a:solidFill>
                  <a:srgbClr val="FF0000"/>
                </a:solidFill>
              </a:rPr>
              <a:t>রেডিও</a:t>
            </a:r>
            <a:r>
              <a:rPr lang="en-US" dirty="0" smtClean="0">
                <a:solidFill>
                  <a:srgbClr val="FF0000"/>
                </a:solidFill>
              </a:rPr>
              <a:t> </a:t>
            </a:r>
            <a:r>
              <a:rPr lang="en-US" dirty="0" smtClean="0">
                <a:solidFill>
                  <a:schemeClr val="bg1"/>
                </a:solidFill>
              </a:rPr>
              <a:t>: </a:t>
            </a:r>
            <a:r>
              <a:rPr lang="en-US" dirty="0" err="1" smtClean="0">
                <a:solidFill>
                  <a:schemeClr val="bg1"/>
                </a:solidFill>
              </a:rPr>
              <a:t>বিজ্ঞাপনের</a:t>
            </a:r>
            <a:r>
              <a:rPr lang="en-US" dirty="0" smtClean="0">
                <a:solidFill>
                  <a:schemeClr val="bg1"/>
                </a:solidFill>
              </a:rPr>
              <a:t> </a:t>
            </a:r>
            <a:r>
              <a:rPr lang="en-US" dirty="0" err="1" smtClean="0">
                <a:solidFill>
                  <a:schemeClr val="bg1"/>
                </a:solidFill>
              </a:rPr>
              <a:t>উন্নত</a:t>
            </a:r>
            <a:r>
              <a:rPr lang="en-US" dirty="0" smtClean="0">
                <a:solidFill>
                  <a:schemeClr val="bg1"/>
                </a:solidFill>
              </a:rPr>
              <a:t> </a:t>
            </a:r>
            <a:r>
              <a:rPr lang="en-US" dirty="0" err="1" smtClean="0">
                <a:solidFill>
                  <a:schemeClr val="bg1"/>
                </a:solidFill>
              </a:rPr>
              <a:t>এবং</a:t>
            </a:r>
            <a:r>
              <a:rPr lang="en-US" dirty="0" smtClean="0">
                <a:solidFill>
                  <a:schemeClr val="bg1"/>
                </a:solidFill>
              </a:rPr>
              <a:t> </a:t>
            </a:r>
            <a:r>
              <a:rPr lang="en-US" dirty="0" err="1" smtClean="0">
                <a:solidFill>
                  <a:schemeClr val="bg1"/>
                </a:solidFill>
              </a:rPr>
              <a:t>অনুন্নত</a:t>
            </a:r>
            <a:r>
              <a:rPr lang="en-US" dirty="0" smtClean="0">
                <a:solidFill>
                  <a:schemeClr val="bg1"/>
                </a:solidFill>
              </a:rPr>
              <a:t> </a:t>
            </a:r>
            <a:r>
              <a:rPr lang="en-US" dirty="0" err="1" smtClean="0">
                <a:solidFill>
                  <a:schemeClr val="bg1"/>
                </a:solidFill>
              </a:rPr>
              <a:t>প্রায়</a:t>
            </a:r>
            <a:r>
              <a:rPr lang="en-US" dirty="0" smtClean="0">
                <a:solidFill>
                  <a:schemeClr val="bg1"/>
                </a:solidFill>
              </a:rPr>
              <a:t> </a:t>
            </a:r>
            <a:r>
              <a:rPr lang="en-US" dirty="0" err="1" smtClean="0">
                <a:solidFill>
                  <a:schemeClr val="bg1"/>
                </a:solidFill>
              </a:rPr>
              <a:t>সবদেশে</a:t>
            </a:r>
            <a:r>
              <a:rPr lang="en-US" dirty="0" smtClean="0">
                <a:solidFill>
                  <a:schemeClr val="bg1"/>
                </a:solidFill>
              </a:rPr>
              <a:t> </a:t>
            </a:r>
            <a:r>
              <a:rPr lang="en-US" dirty="0" err="1" smtClean="0">
                <a:solidFill>
                  <a:schemeClr val="bg1"/>
                </a:solidFill>
              </a:rPr>
              <a:t>রেওি</a:t>
            </a:r>
            <a:r>
              <a:rPr lang="en-US" dirty="0" smtClean="0">
                <a:solidFill>
                  <a:schemeClr val="bg1"/>
                </a:solidFill>
              </a:rPr>
              <a:t> </a:t>
            </a:r>
            <a:r>
              <a:rPr lang="en-US" dirty="0" err="1" smtClean="0">
                <a:solidFill>
                  <a:schemeClr val="bg1"/>
                </a:solidFill>
              </a:rPr>
              <a:t>একটি</a:t>
            </a:r>
            <a:r>
              <a:rPr lang="en-US" dirty="0" smtClean="0">
                <a:solidFill>
                  <a:schemeClr val="bg1"/>
                </a:solidFill>
              </a:rPr>
              <a:t> </a:t>
            </a:r>
            <a:r>
              <a:rPr lang="en-US" dirty="0" err="1" smtClean="0">
                <a:solidFill>
                  <a:schemeClr val="bg1"/>
                </a:solidFill>
              </a:rPr>
              <a:t>জনপ্রিয়</a:t>
            </a:r>
            <a:r>
              <a:rPr lang="en-US" dirty="0" smtClean="0">
                <a:solidFill>
                  <a:schemeClr val="bg1"/>
                </a:solidFill>
              </a:rPr>
              <a:t> </a:t>
            </a:r>
            <a:r>
              <a:rPr lang="en-US" dirty="0" err="1" smtClean="0">
                <a:solidFill>
                  <a:schemeClr val="bg1"/>
                </a:solidFill>
              </a:rPr>
              <a:t>মাধ্যম</a:t>
            </a:r>
            <a:r>
              <a:rPr lang="en-US" dirty="0" smtClean="0">
                <a:solidFill>
                  <a:schemeClr val="bg1"/>
                </a:solidFill>
              </a:rPr>
              <a:t>।</a:t>
            </a:r>
          </a:p>
          <a:p>
            <a:pPr marL="137160" indent="0">
              <a:buNone/>
            </a:pPr>
            <a:r>
              <a:rPr lang="en-US" dirty="0" err="1" smtClean="0">
                <a:solidFill>
                  <a:srgbClr val="FF0000"/>
                </a:solidFill>
              </a:rPr>
              <a:t>টেলিভিশন</a:t>
            </a:r>
            <a:r>
              <a:rPr lang="en-US" dirty="0" smtClean="0">
                <a:solidFill>
                  <a:srgbClr val="FF0000"/>
                </a:solidFill>
              </a:rPr>
              <a:t> : </a:t>
            </a:r>
            <a:r>
              <a:rPr lang="en-US" dirty="0" err="1" smtClean="0">
                <a:solidFill>
                  <a:schemeClr val="bg1"/>
                </a:solidFill>
              </a:rPr>
              <a:t>বর্তমান</a:t>
            </a:r>
            <a:r>
              <a:rPr lang="en-US" dirty="0" smtClean="0">
                <a:solidFill>
                  <a:schemeClr val="bg1"/>
                </a:solidFill>
              </a:rPr>
              <a:t> </a:t>
            </a:r>
            <a:r>
              <a:rPr lang="en-US" dirty="0" err="1" smtClean="0">
                <a:solidFill>
                  <a:schemeClr val="bg1"/>
                </a:solidFill>
              </a:rPr>
              <a:t>বিশ্বে</a:t>
            </a:r>
            <a:r>
              <a:rPr lang="en-US" dirty="0" smtClean="0">
                <a:solidFill>
                  <a:schemeClr val="bg1"/>
                </a:solidFill>
              </a:rPr>
              <a:t> </a:t>
            </a:r>
            <a:r>
              <a:rPr lang="en-US" dirty="0" err="1" smtClean="0">
                <a:solidFill>
                  <a:schemeClr val="bg1"/>
                </a:solidFill>
              </a:rPr>
              <a:t>দ্রুত</a:t>
            </a:r>
            <a:r>
              <a:rPr lang="en-US" dirty="0" smtClean="0">
                <a:solidFill>
                  <a:schemeClr val="bg1"/>
                </a:solidFill>
              </a:rPr>
              <a:t> </a:t>
            </a:r>
            <a:r>
              <a:rPr lang="en-US" dirty="0" err="1" smtClean="0">
                <a:solidFill>
                  <a:schemeClr val="bg1"/>
                </a:solidFill>
              </a:rPr>
              <a:t>পণ্য</a:t>
            </a:r>
            <a:r>
              <a:rPr lang="en-US" dirty="0" smtClean="0">
                <a:solidFill>
                  <a:schemeClr val="bg1"/>
                </a:solidFill>
              </a:rPr>
              <a:t> ও </a:t>
            </a:r>
            <a:r>
              <a:rPr lang="en-US" dirty="0" err="1" smtClean="0">
                <a:solidFill>
                  <a:schemeClr val="bg1"/>
                </a:solidFill>
              </a:rPr>
              <a:t>সেবা</a:t>
            </a:r>
            <a:r>
              <a:rPr lang="en-US" dirty="0" smtClean="0">
                <a:solidFill>
                  <a:schemeClr val="bg1"/>
                </a:solidFill>
              </a:rPr>
              <a:t> </a:t>
            </a:r>
            <a:r>
              <a:rPr lang="en-US" dirty="0" err="1" smtClean="0">
                <a:solidFill>
                  <a:schemeClr val="bg1"/>
                </a:solidFill>
              </a:rPr>
              <a:t>প্রচারে</a:t>
            </a:r>
            <a:r>
              <a:rPr lang="en-US" dirty="0" smtClean="0">
                <a:solidFill>
                  <a:schemeClr val="bg1"/>
                </a:solidFill>
              </a:rPr>
              <a:t> </a:t>
            </a:r>
            <a:r>
              <a:rPr lang="en-US" dirty="0" err="1" smtClean="0">
                <a:solidFill>
                  <a:schemeClr val="bg1"/>
                </a:solidFill>
              </a:rPr>
              <a:t>টেলিভিশন</a:t>
            </a:r>
            <a:r>
              <a:rPr lang="en-US" dirty="0" smtClean="0">
                <a:solidFill>
                  <a:schemeClr val="bg1"/>
                </a:solidFill>
              </a:rPr>
              <a:t> </a:t>
            </a:r>
            <a:r>
              <a:rPr lang="en-US" dirty="0" err="1" smtClean="0">
                <a:solidFill>
                  <a:schemeClr val="bg1"/>
                </a:solidFill>
              </a:rPr>
              <a:t>একটি</a:t>
            </a:r>
            <a:r>
              <a:rPr lang="en-US" dirty="0" smtClean="0">
                <a:solidFill>
                  <a:schemeClr val="bg1"/>
                </a:solidFill>
              </a:rPr>
              <a:t> </a:t>
            </a:r>
            <a:r>
              <a:rPr lang="en-US" dirty="0" err="1" smtClean="0">
                <a:solidFill>
                  <a:schemeClr val="bg1"/>
                </a:solidFill>
              </a:rPr>
              <a:t>কার্যকরী</a:t>
            </a:r>
            <a:r>
              <a:rPr lang="en-US" dirty="0" smtClean="0">
                <a:solidFill>
                  <a:schemeClr val="bg1"/>
                </a:solidFill>
              </a:rPr>
              <a:t> </a:t>
            </a:r>
            <a:r>
              <a:rPr lang="en-US" dirty="0" err="1" smtClean="0">
                <a:solidFill>
                  <a:schemeClr val="bg1"/>
                </a:solidFill>
              </a:rPr>
              <a:t>মাধ্যম</a:t>
            </a:r>
            <a:endParaRPr lang="en-US" dirty="0">
              <a:solidFill>
                <a:schemeClr val="bg1"/>
              </a:solidFill>
            </a:endParaRPr>
          </a:p>
        </p:txBody>
      </p:sp>
    </p:spTree>
    <p:extLst>
      <p:ext uri="{BB962C8B-B14F-4D97-AF65-F5344CB8AC3E}">
        <p14:creationId xmlns:p14="http://schemas.microsoft.com/office/powerpoint/2010/main" val="18774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err="1" smtClean="0">
                <a:solidFill>
                  <a:schemeClr val="bg1"/>
                </a:solidFill>
                <a:effectLst/>
              </a:rPr>
              <a:t>প্রচার</a:t>
            </a:r>
            <a:r>
              <a:rPr lang="en-US" dirty="0" smtClean="0">
                <a:solidFill>
                  <a:schemeClr val="bg1"/>
                </a:solidFill>
                <a:effectLst/>
              </a:rPr>
              <a:t> </a:t>
            </a:r>
            <a:r>
              <a:rPr lang="en-US" dirty="0" err="1" smtClean="0">
                <a:solidFill>
                  <a:schemeClr val="bg1"/>
                </a:solidFill>
                <a:effectLst/>
              </a:rPr>
              <a:t>এর</a:t>
            </a:r>
            <a:r>
              <a:rPr lang="en-US" dirty="0" smtClean="0">
                <a:solidFill>
                  <a:schemeClr val="bg1"/>
                </a:solidFill>
                <a:effectLst/>
              </a:rPr>
              <a:t> </a:t>
            </a:r>
            <a:r>
              <a:rPr lang="en-US" dirty="0" err="1" smtClean="0">
                <a:solidFill>
                  <a:schemeClr val="bg1"/>
                </a:solidFill>
                <a:effectLst/>
              </a:rPr>
              <a:t>ধারণা</a:t>
            </a:r>
            <a:r>
              <a:rPr lang="en-US" dirty="0" smtClean="0">
                <a:solidFill>
                  <a:schemeClr val="bg1"/>
                </a:solidFill>
                <a:effectLst/>
              </a:rPr>
              <a:t> ও </a:t>
            </a:r>
            <a:r>
              <a:rPr lang="en-US" dirty="0" err="1" smtClean="0">
                <a:solidFill>
                  <a:schemeClr val="bg1"/>
                </a:solidFill>
                <a:effectLst/>
              </a:rPr>
              <a:t>বৈশিষ্ট্য</a:t>
            </a:r>
            <a:r>
              <a:rPr lang="en-US" dirty="0" smtClean="0">
                <a:solidFill>
                  <a:schemeClr val="bg1"/>
                </a:solidFill>
                <a:effectLst/>
              </a:rPr>
              <a:t> </a:t>
            </a:r>
            <a:endParaRPr lang="en-US" dirty="0">
              <a:solidFill>
                <a:schemeClr val="bg1"/>
              </a:solidFill>
              <a:effectLst/>
            </a:endParaRPr>
          </a:p>
        </p:txBody>
      </p:sp>
      <p:sp>
        <p:nvSpPr>
          <p:cNvPr id="3" name="Content Placeholder 2"/>
          <p:cNvSpPr>
            <a:spLocks noGrp="1"/>
          </p:cNvSpPr>
          <p:nvPr>
            <p:ph idx="1"/>
          </p:nvPr>
        </p:nvSpPr>
        <p:spPr>
          <a:xfrm>
            <a:off x="-152400" y="1066800"/>
            <a:ext cx="9296400" cy="6019800"/>
          </a:xfrm>
          <a:solidFill>
            <a:schemeClr val="accent4"/>
          </a:solidFill>
        </p:spPr>
        <p:txBody>
          <a:bodyPr>
            <a:normAutofit lnSpcReduction="10000"/>
          </a:bodyPr>
          <a:lstStyle/>
          <a:p>
            <a:r>
              <a:rPr lang="as-IN" dirty="0">
                <a:solidFill>
                  <a:srgbClr val="FF0000"/>
                </a:solidFill>
              </a:rPr>
              <a:t>প্রচার এর ধারণা: </a:t>
            </a:r>
            <a:r>
              <a:rPr lang="as-IN" dirty="0">
                <a:solidFill>
                  <a:schemeClr val="bg1"/>
                </a:solidFill>
              </a:rPr>
              <a:t>উদ্যোক্তা কর্তৃক অর্থ প্রদান ব্যতিত জনসাধারণের নিকট প্রকাশ পায় এমন কোন মাধ্যমে গুরুত্বপূর্ণ বানিজ্যিক তথ্য প্রকাশ বা রেডিও, টেলিভিশন, অথবা মঞ্চে কোন পণ্য, সেবা বা ব্যবসায় প্রতিষ্ঠানের সংবাদ উপস্থাপনার মাধ্যমে বানিজ্যিক চাহিদা সৃষ্টির প্রয়াসই হল প্রচার।</a:t>
            </a:r>
          </a:p>
          <a:p>
            <a:r>
              <a:rPr lang="as-IN" sz="2600" dirty="0">
                <a:solidFill>
                  <a:schemeClr val="bg1"/>
                </a:solidFill>
              </a:rPr>
              <a:t>প্রচারের বৈশিষ্ট্য: প্রচারের বৈশিষ্ট্য সমূহ নিচে উপস্থাপন করা হলো:-</a:t>
            </a:r>
          </a:p>
          <a:p>
            <a:r>
              <a:rPr lang="as-IN" sz="2600" dirty="0">
                <a:solidFill>
                  <a:schemeClr val="bg1"/>
                </a:solidFill>
              </a:rPr>
              <a:t>১. অর্থ ব্যতিত সংবাদ উপস্থাপন</a:t>
            </a:r>
          </a:p>
          <a:p>
            <a:r>
              <a:rPr lang="as-IN" sz="2600" dirty="0">
                <a:solidFill>
                  <a:schemeClr val="bg1"/>
                </a:solidFill>
              </a:rPr>
              <a:t>২. গ্রহণযোগ্যতা</a:t>
            </a:r>
          </a:p>
          <a:p>
            <a:r>
              <a:rPr lang="as-IN" sz="2600" dirty="0">
                <a:solidFill>
                  <a:schemeClr val="bg1"/>
                </a:solidFill>
              </a:rPr>
              <a:t>৩. দৃষ্টি আকর্ষণ</a:t>
            </a:r>
          </a:p>
          <a:p>
            <a:r>
              <a:rPr lang="as-IN" sz="2600" dirty="0">
                <a:solidFill>
                  <a:schemeClr val="bg1"/>
                </a:solidFill>
              </a:rPr>
              <a:t>৪. ব্যাপক জনগণের নিকট উপস্থাপন</a:t>
            </a:r>
          </a:p>
          <a:p>
            <a:r>
              <a:rPr lang="as-IN" sz="2600" dirty="0">
                <a:solidFill>
                  <a:schemeClr val="bg1"/>
                </a:solidFill>
              </a:rPr>
              <a:t>৫. নিয়ন্ত্রন</a:t>
            </a:r>
          </a:p>
          <a:p>
            <a:r>
              <a:rPr lang="as-IN" sz="2600" dirty="0">
                <a:solidFill>
                  <a:schemeClr val="bg1"/>
                </a:solidFill>
              </a:rPr>
              <a:t>৬. স্বাধীন ব্যক্তির কর্তৃক পরিচালিত ইত্যাদি। </a:t>
            </a:r>
          </a:p>
          <a:p>
            <a:endParaRPr lang="as-IN" dirty="0">
              <a:solidFill>
                <a:schemeClr val="bg1"/>
              </a:solidFill>
            </a:endParaRPr>
          </a:p>
          <a:p>
            <a:endParaRPr lang="as-IN" dirty="0"/>
          </a:p>
          <a:p>
            <a:endParaRPr lang="en-US" dirty="0" smtClean="0"/>
          </a:p>
        </p:txBody>
      </p:sp>
    </p:spTree>
    <p:extLst>
      <p:ext uri="{BB962C8B-B14F-4D97-AF65-F5344CB8AC3E}">
        <p14:creationId xmlns:p14="http://schemas.microsoft.com/office/powerpoint/2010/main" val="27694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1)">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610600" cy="5852160"/>
          </a:xfrm>
          <a:solidFill>
            <a:srgbClr val="00B050"/>
          </a:solidFill>
        </p:spPr>
        <p:txBody>
          <a:bodyPr>
            <a:normAutofit lnSpcReduction="10000"/>
          </a:bodyPr>
          <a:lstStyle/>
          <a:p>
            <a:pPr marL="137160" indent="0">
              <a:lnSpc>
                <a:spcPct val="150000"/>
              </a:lnSpc>
              <a:buNone/>
            </a:pPr>
            <a:r>
              <a:rPr lang="en-US" b="1" dirty="0" err="1" smtClean="0">
                <a:solidFill>
                  <a:schemeClr val="bg1"/>
                </a:solidFill>
              </a:rPr>
              <a:t>জনসংখ্যার</a:t>
            </a:r>
            <a:r>
              <a:rPr lang="en-US" b="1" dirty="0" smtClean="0">
                <a:solidFill>
                  <a:schemeClr val="bg1"/>
                </a:solidFill>
              </a:rPr>
              <a:t> </a:t>
            </a:r>
            <a:r>
              <a:rPr lang="en-US" b="1" dirty="0" err="1" smtClean="0">
                <a:solidFill>
                  <a:schemeClr val="bg1"/>
                </a:solidFill>
              </a:rPr>
              <a:t>বিভিন্ন</a:t>
            </a:r>
            <a:r>
              <a:rPr lang="en-US" b="1" dirty="0" smtClean="0">
                <a:solidFill>
                  <a:schemeClr val="bg1"/>
                </a:solidFill>
              </a:rPr>
              <a:t> </a:t>
            </a:r>
            <a:r>
              <a:rPr lang="en-US" b="1" dirty="0" err="1" smtClean="0">
                <a:solidFill>
                  <a:schemeClr val="bg1"/>
                </a:solidFill>
              </a:rPr>
              <a:t>বৈশিষ্ট্যের</a:t>
            </a:r>
            <a:r>
              <a:rPr lang="en-US" b="1" dirty="0" smtClean="0">
                <a:solidFill>
                  <a:schemeClr val="bg1"/>
                </a:solidFill>
              </a:rPr>
              <a:t> </a:t>
            </a:r>
            <a:r>
              <a:rPr lang="en-US" b="1" dirty="0" err="1" smtClean="0">
                <a:solidFill>
                  <a:schemeClr val="bg1"/>
                </a:solidFill>
              </a:rPr>
              <a:t>ভিত্তিতে</a:t>
            </a:r>
            <a:r>
              <a:rPr lang="en-US" b="1" dirty="0" smtClean="0">
                <a:solidFill>
                  <a:schemeClr val="bg1"/>
                </a:solidFill>
              </a:rPr>
              <a:t> </a:t>
            </a:r>
            <a:r>
              <a:rPr lang="en-US" b="1" dirty="0" err="1" smtClean="0">
                <a:solidFill>
                  <a:schemeClr val="bg1"/>
                </a:solidFill>
              </a:rPr>
              <a:t>বাজারকে</a:t>
            </a:r>
            <a:r>
              <a:rPr lang="en-US" b="1" dirty="0" smtClean="0">
                <a:solidFill>
                  <a:schemeClr val="bg1"/>
                </a:solidFill>
              </a:rPr>
              <a:t> </a:t>
            </a:r>
            <a:r>
              <a:rPr lang="en-US" b="1" dirty="0" err="1" smtClean="0">
                <a:solidFill>
                  <a:schemeClr val="bg1"/>
                </a:solidFill>
              </a:rPr>
              <a:t>বিভিন্ন</a:t>
            </a:r>
            <a:r>
              <a:rPr lang="en-US" b="1" dirty="0" smtClean="0">
                <a:solidFill>
                  <a:schemeClr val="bg1"/>
                </a:solidFill>
              </a:rPr>
              <a:t> </a:t>
            </a:r>
            <a:r>
              <a:rPr lang="en-US" b="1" dirty="0" err="1" smtClean="0">
                <a:solidFill>
                  <a:schemeClr val="bg1"/>
                </a:solidFill>
              </a:rPr>
              <a:t>ভাগে</a:t>
            </a:r>
            <a:r>
              <a:rPr lang="en-US" b="1" dirty="0" smtClean="0">
                <a:solidFill>
                  <a:schemeClr val="bg1"/>
                </a:solidFill>
              </a:rPr>
              <a:t> </a:t>
            </a:r>
            <a:r>
              <a:rPr lang="en-US" b="1" dirty="0" err="1" smtClean="0">
                <a:solidFill>
                  <a:schemeClr val="bg1"/>
                </a:solidFill>
              </a:rPr>
              <a:t>ভাগ</a:t>
            </a:r>
            <a:r>
              <a:rPr lang="en-US" b="1" dirty="0" smtClean="0">
                <a:solidFill>
                  <a:schemeClr val="bg1"/>
                </a:solidFill>
              </a:rPr>
              <a:t> </a:t>
            </a:r>
            <a:r>
              <a:rPr lang="en-US" b="1" dirty="0" err="1" smtClean="0">
                <a:solidFill>
                  <a:schemeClr val="bg1"/>
                </a:solidFill>
              </a:rPr>
              <a:t>করা</a:t>
            </a:r>
            <a:r>
              <a:rPr lang="en-US" b="1" dirty="0" smtClean="0">
                <a:solidFill>
                  <a:schemeClr val="bg1"/>
                </a:solidFill>
              </a:rPr>
              <a:t> </a:t>
            </a:r>
            <a:r>
              <a:rPr lang="en-US" b="1" dirty="0" err="1" smtClean="0">
                <a:solidFill>
                  <a:schemeClr val="bg1"/>
                </a:solidFill>
              </a:rPr>
              <a:t>হলে</a:t>
            </a:r>
            <a:r>
              <a:rPr lang="en-US" b="1" dirty="0" smtClean="0">
                <a:solidFill>
                  <a:schemeClr val="bg1"/>
                </a:solidFill>
              </a:rPr>
              <a:t> </a:t>
            </a:r>
            <a:r>
              <a:rPr lang="en-US" b="1" dirty="0" err="1" smtClean="0">
                <a:solidFill>
                  <a:schemeClr val="bg1"/>
                </a:solidFill>
              </a:rPr>
              <a:t>জনমিতিক</a:t>
            </a:r>
            <a:r>
              <a:rPr lang="en-US" b="1" dirty="0" smtClean="0">
                <a:solidFill>
                  <a:schemeClr val="bg1"/>
                </a:solidFill>
              </a:rPr>
              <a:t> </a:t>
            </a:r>
            <a:r>
              <a:rPr lang="en-US" b="1" dirty="0" err="1" smtClean="0">
                <a:solidFill>
                  <a:schemeClr val="bg1"/>
                </a:solidFill>
              </a:rPr>
              <a:t>বিভক্তিকরণ</a:t>
            </a:r>
            <a:r>
              <a:rPr lang="en-US" b="1" dirty="0" smtClean="0">
                <a:solidFill>
                  <a:schemeClr val="bg1"/>
                </a:solidFill>
              </a:rPr>
              <a:t> </a:t>
            </a:r>
            <a:r>
              <a:rPr lang="en-US" b="1" dirty="0" err="1" smtClean="0">
                <a:solidFill>
                  <a:schemeClr val="bg1"/>
                </a:solidFill>
              </a:rPr>
              <a:t>বলে</a:t>
            </a:r>
            <a:r>
              <a:rPr lang="en-US" b="1" dirty="0" smtClean="0">
                <a:solidFill>
                  <a:schemeClr val="bg1"/>
                </a:solidFill>
              </a:rPr>
              <a:t>।</a:t>
            </a:r>
          </a:p>
          <a:p>
            <a:pPr marL="137160" indent="0">
              <a:lnSpc>
                <a:spcPct val="150000"/>
              </a:lnSpc>
              <a:buNone/>
            </a:pPr>
            <a:r>
              <a:rPr lang="en-US" b="1" dirty="0" err="1" smtClean="0">
                <a:solidFill>
                  <a:schemeClr val="bg1"/>
                </a:solidFill>
              </a:rPr>
              <a:t>কোন</a:t>
            </a:r>
            <a:r>
              <a:rPr lang="en-US" b="1" dirty="0" smtClean="0">
                <a:solidFill>
                  <a:schemeClr val="bg1"/>
                </a:solidFill>
              </a:rPr>
              <a:t> </a:t>
            </a:r>
            <a:r>
              <a:rPr lang="en-US" b="1" dirty="0" err="1" smtClean="0">
                <a:solidFill>
                  <a:schemeClr val="bg1"/>
                </a:solidFill>
              </a:rPr>
              <a:t>একটি</a:t>
            </a:r>
            <a:r>
              <a:rPr lang="en-US" b="1" dirty="0" smtClean="0">
                <a:solidFill>
                  <a:schemeClr val="bg1"/>
                </a:solidFill>
              </a:rPr>
              <a:t> </a:t>
            </a:r>
            <a:r>
              <a:rPr lang="en-US" b="1" dirty="0" err="1" smtClean="0">
                <a:solidFill>
                  <a:schemeClr val="bg1"/>
                </a:solidFill>
              </a:rPr>
              <a:t>জনগোষ্ঠির</a:t>
            </a:r>
            <a:r>
              <a:rPr lang="en-US" b="1" dirty="0" smtClean="0">
                <a:solidFill>
                  <a:schemeClr val="bg1"/>
                </a:solidFill>
              </a:rPr>
              <a:t> </a:t>
            </a:r>
            <a:r>
              <a:rPr lang="en-US" b="1" dirty="0" err="1" smtClean="0">
                <a:solidFill>
                  <a:schemeClr val="bg1"/>
                </a:solidFill>
              </a:rPr>
              <a:t>বিভিন্ন</a:t>
            </a:r>
            <a:r>
              <a:rPr lang="en-US" b="1" dirty="0" smtClean="0">
                <a:solidFill>
                  <a:schemeClr val="bg1"/>
                </a:solidFill>
              </a:rPr>
              <a:t> </a:t>
            </a:r>
            <a:r>
              <a:rPr lang="en-US" b="1" dirty="0" err="1" smtClean="0">
                <a:solidFill>
                  <a:schemeClr val="bg1"/>
                </a:solidFill>
              </a:rPr>
              <a:t>ব্যক্তির</a:t>
            </a:r>
            <a:r>
              <a:rPr lang="en-US" b="1" dirty="0" smtClean="0">
                <a:solidFill>
                  <a:schemeClr val="bg1"/>
                </a:solidFill>
              </a:rPr>
              <a:t> </a:t>
            </a:r>
            <a:r>
              <a:rPr lang="en-US" b="1" dirty="0" err="1" smtClean="0">
                <a:solidFill>
                  <a:schemeClr val="bg1"/>
                </a:solidFill>
              </a:rPr>
              <a:t>মনস্তাত্ত্বিক</a:t>
            </a:r>
            <a:r>
              <a:rPr lang="en-US" b="1" dirty="0" smtClean="0">
                <a:solidFill>
                  <a:schemeClr val="bg1"/>
                </a:solidFill>
              </a:rPr>
              <a:t> </a:t>
            </a:r>
            <a:r>
              <a:rPr lang="en-US" b="1" dirty="0" err="1" smtClean="0">
                <a:solidFill>
                  <a:schemeClr val="bg1"/>
                </a:solidFill>
              </a:rPr>
              <a:t>পার্থক্যের</a:t>
            </a:r>
            <a:r>
              <a:rPr lang="en-US" b="1" dirty="0" smtClean="0">
                <a:solidFill>
                  <a:schemeClr val="bg1"/>
                </a:solidFill>
              </a:rPr>
              <a:t> </a:t>
            </a:r>
            <a:r>
              <a:rPr lang="en-US" b="1" dirty="0" err="1" smtClean="0">
                <a:solidFill>
                  <a:schemeClr val="bg1"/>
                </a:solidFill>
              </a:rPr>
              <a:t>ভিত্তিতে</a:t>
            </a:r>
            <a:r>
              <a:rPr lang="en-US" b="1" dirty="0" smtClean="0">
                <a:solidFill>
                  <a:schemeClr val="bg1"/>
                </a:solidFill>
              </a:rPr>
              <a:t> </a:t>
            </a:r>
            <a:r>
              <a:rPr lang="en-US" b="1" dirty="0" err="1" smtClean="0">
                <a:solidFill>
                  <a:schemeClr val="bg1"/>
                </a:solidFill>
              </a:rPr>
              <a:t>বাজারকে</a:t>
            </a:r>
            <a:r>
              <a:rPr lang="en-US" b="1" dirty="0" smtClean="0">
                <a:solidFill>
                  <a:schemeClr val="bg1"/>
                </a:solidFill>
              </a:rPr>
              <a:t> </a:t>
            </a:r>
            <a:r>
              <a:rPr lang="en-US" b="1" dirty="0" err="1" smtClean="0">
                <a:solidFill>
                  <a:schemeClr val="bg1"/>
                </a:solidFill>
              </a:rPr>
              <a:t>বিভিন্ন</a:t>
            </a:r>
            <a:r>
              <a:rPr lang="en-US" b="1" dirty="0" smtClean="0">
                <a:solidFill>
                  <a:schemeClr val="bg1"/>
                </a:solidFill>
              </a:rPr>
              <a:t> </a:t>
            </a:r>
            <a:r>
              <a:rPr lang="en-US" b="1" dirty="0" err="1" smtClean="0">
                <a:solidFill>
                  <a:schemeClr val="bg1"/>
                </a:solidFill>
              </a:rPr>
              <a:t>ভাগে</a:t>
            </a:r>
            <a:r>
              <a:rPr lang="en-US" b="1" dirty="0" smtClean="0">
                <a:solidFill>
                  <a:schemeClr val="bg1"/>
                </a:solidFill>
              </a:rPr>
              <a:t> </a:t>
            </a:r>
            <a:r>
              <a:rPr lang="en-US" b="1" dirty="0" err="1" smtClean="0">
                <a:solidFill>
                  <a:schemeClr val="bg1"/>
                </a:solidFill>
              </a:rPr>
              <a:t>বাগ</a:t>
            </a:r>
            <a:r>
              <a:rPr lang="en-US" b="1" dirty="0" smtClean="0">
                <a:solidFill>
                  <a:schemeClr val="bg1"/>
                </a:solidFill>
              </a:rPr>
              <a:t> </a:t>
            </a:r>
            <a:r>
              <a:rPr lang="en-US" b="1" dirty="0" err="1" smtClean="0">
                <a:solidFill>
                  <a:schemeClr val="bg1"/>
                </a:solidFill>
              </a:rPr>
              <a:t>করা</a:t>
            </a:r>
            <a:r>
              <a:rPr lang="en-US" b="1" dirty="0" smtClean="0">
                <a:solidFill>
                  <a:schemeClr val="bg1"/>
                </a:solidFill>
              </a:rPr>
              <a:t>  </a:t>
            </a:r>
            <a:r>
              <a:rPr lang="en-US" b="1" dirty="0" err="1" smtClean="0">
                <a:solidFill>
                  <a:schemeClr val="bg1"/>
                </a:solidFill>
              </a:rPr>
              <a:t>হলে</a:t>
            </a:r>
            <a:r>
              <a:rPr lang="en-US" b="1" dirty="0" smtClean="0">
                <a:solidFill>
                  <a:schemeClr val="bg1"/>
                </a:solidFill>
              </a:rPr>
              <a:t> </a:t>
            </a:r>
            <a:r>
              <a:rPr lang="en-US" b="1" dirty="0" err="1" smtClean="0">
                <a:solidFill>
                  <a:schemeClr val="bg1"/>
                </a:solidFill>
              </a:rPr>
              <a:t>তাকে</a:t>
            </a:r>
            <a:r>
              <a:rPr lang="en-US" b="1" dirty="0" smtClean="0">
                <a:solidFill>
                  <a:schemeClr val="bg1"/>
                </a:solidFill>
              </a:rPr>
              <a:t> </a:t>
            </a:r>
            <a:r>
              <a:rPr lang="en-US" b="1" dirty="0" err="1" smtClean="0">
                <a:solidFill>
                  <a:schemeClr val="bg1"/>
                </a:solidFill>
              </a:rPr>
              <a:t>মনস্তাত্ত্বিক</a:t>
            </a:r>
            <a:r>
              <a:rPr lang="en-US" b="1" dirty="0" smtClean="0">
                <a:solidFill>
                  <a:schemeClr val="bg1"/>
                </a:solidFill>
              </a:rPr>
              <a:t> </a:t>
            </a:r>
            <a:r>
              <a:rPr lang="en-US" b="1" dirty="0" err="1" smtClean="0">
                <a:solidFill>
                  <a:schemeClr val="bg1"/>
                </a:solidFill>
              </a:rPr>
              <a:t>বাজার</a:t>
            </a:r>
            <a:r>
              <a:rPr lang="en-US" b="1" dirty="0" smtClean="0">
                <a:solidFill>
                  <a:schemeClr val="bg1"/>
                </a:solidFill>
              </a:rPr>
              <a:t> </a:t>
            </a:r>
            <a:r>
              <a:rPr lang="en-US" b="1" dirty="0" err="1" smtClean="0">
                <a:solidFill>
                  <a:schemeClr val="bg1"/>
                </a:solidFill>
              </a:rPr>
              <a:t>বিভক্তিকরন</a:t>
            </a:r>
            <a:r>
              <a:rPr lang="en-US" b="1" dirty="0" smtClean="0">
                <a:solidFill>
                  <a:schemeClr val="bg1"/>
                </a:solidFill>
              </a:rPr>
              <a:t> </a:t>
            </a:r>
            <a:r>
              <a:rPr lang="en-US" b="1" dirty="0" err="1" smtClean="0">
                <a:solidFill>
                  <a:schemeClr val="bg1"/>
                </a:solidFill>
              </a:rPr>
              <a:t>বলে</a:t>
            </a:r>
            <a:r>
              <a:rPr lang="en-US" b="1" dirty="0" smtClean="0">
                <a:solidFill>
                  <a:schemeClr val="bg1"/>
                </a:solidFill>
              </a:rPr>
              <a:t>।</a:t>
            </a:r>
          </a:p>
          <a:p>
            <a:pPr marL="137160" indent="0">
              <a:lnSpc>
                <a:spcPct val="150000"/>
              </a:lnSpc>
              <a:buNone/>
            </a:pPr>
            <a:r>
              <a:rPr lang="en-US" b="1" dirty="0" err="1" smtClean="0">
                <a:solidFill>
                  <a:schemeClr val="bg1"/>
                </a:solidFill>
              </a:rPr>
              <a:t>আচরণ</a:t>
            </a:r>
            <a:r>
              <a:rPr lang="en-US" b="1" dirty="0" smtClean="0">
                <a:solidFill>
                  <a:schemeClr val="bg1"/>
                </a:solidFill>
              </a:rPr>
              <a:t> </a:t>
            </a:r>
            <a:r>
              <a:rPr lang="en-US" b="1" dirty="0" err="1" smtClean="0">
                <a:solidFill>
                  <a:schemeClr val="bg1"/>
                </a:solidFill>
              </a:rPr>
              <a:t>ভিত্তিক</a:t>
            </a:r>
            <a:r>
              <a:rPr lang="en-US" b="1" dirty="0" smtClean="0">
                <a:solidFill>
                  <a:schemeClr val="bg1"/>
                </a:solidFill>
              </a:rPr>
              <a:t> </a:t>
            </a:r>
            <a:r>
              <a:rPr lang="en-US" b="1" dirty="0" err="1" smtClean="0">
                <a:solidFill>
                  <a:schemeClr val="bg1"/>
                </a:solidFill>
              </a:rPr>
              <a:t>বিভক্তিকরণ</a:t>
            </a:r>
            <a:r>
              <a:rPr lang="en-US" b="1" dirty="0" smtClean="0">
                <a:solidFill>
                  <a:schemeClr val="bg1"/>
                </a:solidFill>
              </a:rPr>
              <a:t> : </a:t>
            </a:r>
            <a:r>
              <a:rPr lang="en-US" b="1" dirty="0" err="1" smtClean="0">
                <a:solidFill>
                  <a:schemeClr val="bg1"/>
                </a:solidFill>
              </a:rPr>
              <a:t>ক্রেতাদের</a:t>
            </a:r>
            <a:r>
              <a:rPr lang="en-US" b="1" dirty="0" smtClean="0">
                <a:solidFill>
                  <a:schemeClr val="bg1"/>
                </a:solidFill>
              </a:rPr>
              <a:t> </a:t>
            </a:r>
            <a:r>
              <a:rPr lang="en-US" b="1" dirty="0" err="1" smtClean="0">
                <a:solidFill>
                  <a:schemeClr val="bg1"/>
                </a:solidFill>
              </a:rPr>
              <a:t>জ্ঞান,মনোভাব,পণ্য</a:t>
            </a:r>
            <a:r>
              <a:rPr lang="en-US" b="1" dirty="0" smtClean="0">
                <a:solidFill>
                  <a:schemeClr val="bg1"/>
                </a:solidFill>
              </a:rPr>
              <a:t> </a:t>
            </a:r>
            <a:r>
              <a:rPr lang="en-US" b="1" dirty="0" err="1" smtClean="0">
                <a:solidFill>
                  <a:schemeClr val="bg1"/>
                </a:solidFill>
              </a:rPr>
              <a:t>ব্যবহার</a:t>
            </a:r>
            <a:r>
              <a:rPr lang="en-US" b="1" dirty="0" smtClean="0">
                <a:solidFill>
                  <a:schemeClr val="bg1"/>
                </a:solidFill>
              </a:rPr>
              <a:t> </a:t>
            </a:r>
            <a:r>
              <a:rPr lang="en-US" b="1" dirty="0" err="1" smtClean="0">
                <a:solidFill>
                  <a:schemeClr val="bg1"/>
                </a:solidFill>
              </a:rPr>
              <a:t>ইত্যাদি</a:t>
            </a:r>
            <a:r>
              <a:rPr lang="en-US" b="1" dirty="0" smtClean="0">
                <a:solidFill>
                  <a:schemeClr val="bg1"/>
                </a:solidFill>
              </a:rPr>
              <a:t> </a:t>
            </a:r>
            <a:r>
              <a:rPr lang="en-US" b="1" dirty="0" err="1" smtClean="0">
                <a:solidFill>
                  <a:schemeClr val="bg1"/>
                </a:solidFill>
              </a:rPr>
              <a:t>বিবেচনা</a:t>
            </a:r>
            <a:r>
              <a:rPr lang="en-US" b="1" dirty="0" smtClean="0">
                <a:solidFill>
                  <a:schemeClr val="bg1"/>
                </a:solidFill>
              </a:rPr>
              <a:t> </a:t>
            </a:r>
            <a:r>
              <a:rPr lang="en-US" b="1" dirty="0" err="1" smtClean="0">
                <a:solidFill>
                  <a:schemeClr val="bg1"/>
                </a:solidFill>
              </a:rPr>
              <a:t>করে</a:t>
            </a:r>
            <a:r>
              <a:rPr lang="en-US" b="1" dirty="0" smtClean="0">
                <a:solidFill>
                  <a:schemeClr val="bg1"/>
                </a:solidFill>
              </a:rPr>
              <a:t> </a:t>
            </a:r>
            <a:r>
              <a:rPr lang="en-US" b="1" dirty="0" err="1" smtClean="0">
                <a:solidFill>
                  <a:schemeClr val="bg1"/>
                </a:solidFill>
              </a:rPr>
              <a:t>বাজারকে</a:t>
            </a:r>
            <a:r>
              <a:rPr lang="en-US" b="1" dirty="0" smtClean="0">
                <a:solidFill>
                  <a:schemeClr val="bg1"/>
                </a:solidFill>
              </a:rPr>
              <a:t> </a:t>
            </a:r>
            <a:r>
              <a:rPr lang="en-US" b="1" dirty="0" err="1" smtClean="0">
                <a:solidFill>
                  <a:schemeClr val="bg1"/>
                </a:solidFill>
              </a:rPr>
              <a:t>বিভিন্ন</a:t>
            </a:r>
            <a:r>
              <a:rPr lang="en-US" b="1" dirty="0" smtClean="0">
                <a:solidFill>
                  <a:schemeClr val="bg1"/>
                </a:solidFill>
              </a:rPr>
              <a:t> </a:t>
            </a:r>
            <a:r>
              <a:rPr lang="en-US" b="1" dirty="0" err="1" smtClean="0">
                <a:solidFill>
                  <a:schemeClr val="bg1"/>
                </a:solidFill>
              </a:rPr>
              <a:t>ভাগে</a:t>
            </a:r>
            <a:r>
              <a:rPr lang="en-US" b="1" dirty="0" smtClean="0">
                <a:solidFill>
                  <a:schemeClr val="bg1"/>
                </a:solidFill>
              </a:rPr>
              <a:t> </a:t>
            </a:r>
            <a:r>
              <a:rPr lang="en-US" b="1" dirty="0" err="1" smtClean="0">
                <a:solidFill>
                  <a:schemeClr val="bg1"/>
                </a:solidFill>
              </a:rPr>
              <a:t>ভাগ</a:t>
            </a:r>
            <a:r>
              <a:rPr lang="en-US" b="1" dirty="0" smtClean="0">
                <a:solidFill>
                  <a:schemeClr val="bg1"/>
                </a:solidFill>
              </a:rPr>
              <a:t> </a:t>
            </a:r>
            <a:r>
              <a:rPr lang="en-US" b="1" dirty="0" err="1" smtClean="0">
                <a:solidFill>
                  <a:schemeClr val="bg1"/>
                </a:solidFill>
              </a:rPr>
              <a:t>করা</a:t>
            </a:r>
            <a:r>
              <a:rPr lang="en-US" b="1" dirty="0" smtClean="0">
                <a:solidFill>
                  <a:schemeClr val="bg1"/>
                </a:solidFill>
              </a:rPr>
              <a:t> </a:t>
            </a:r>
            <a:r>
              <a:rPr lang="en-US" b="1" dirty="0" err="1" smtClean="0">
                <a:solidFill>
                  <a:schemeClr val="bg1"/>
                </a:solidFill>
              </a:rPr>
              <a:t>হলে</a:t>
            </a:r>
            <a:r>
              <a:rPr lang="en-US" b="1" dirty="0" smtClean="0">
                <a:solidFill>
                  <a:schemeClr val="bg1"/>
                </a:solidFill>
              </a:rPr>
              <a:t> </a:t>
            </a:r>
            <a:r>
              <a:rPr lang="en-US" b="1" dirty="0" err="1" smtClean="0">
                <a:solidFill>
                  <a:schemeClr val="bg1"/>
                </a:solidFill>
              </a:rPr>
              <a:t>তাকে</a:t>
            </a:r>
            <a:r>
              <a:rPr lang="en-US" b="1" dirty="0" smtClean="0">
                <a:solidFill>
                  <a:schemeClr val="bg1"/>
                </a:solidFill>
              </a:rPr>
              <a:t> </a:t>
            </a:r>
            <a:r>
              <a:rPr lang="en-US" b="1" dirty="0" err="1" smtClean="0">
                <a:solidFill>
                  <a:schemeClr val="bg1"/>
                </a:solidFill>
              </a:rPr>
              <a:t>আচরণভিত্তিক</a:t>
            </a:r>
            <a:r>
              <a:rPr lang="en-US" b="1" dirty="0" smtClean="0">
                <a:solidFill>
                  <a:schemeClr val="bg1"/>
                </a:solidFill>
              </a:rPr>
              <a:t> </a:t>
            </a:r>
            <a:r>
              <a:rPr lang="en-US" b="1" dirty="0" err="1" smtClean="0">
                <a:solidFill>
                  <a:schemeClr val="bg1"/>
                </a:solidFill>
              </a:rPr>
              <a:t>বাজার</a:t>
            </a:r>
            <a:r>
              <a:rPr lang="en-US" b="1" dirty="0" smtClean="0">
                <a:solidFill>
                  <a:schemeClr val="bg1"/>
                </a:solidFill>
              </a:rPr>
              <a:t> </a:t>
            </a:r>
            <a:r>
              <a:rPr lang="en-US" b="1" dirty="0" err="1" smtClean="0">
                <a:solidFill>
                  <a:schemeClr val="bg1"/>
                </a:solidFill>
              </a:rPr>
              <a:t>বিভক্তিকরণ</a:t>
            </a:r>
            <a:r>
              <a:rPr lang="en-US" b="1" dirty="0" smtClean="0">
                <a:solidFill>
                  <a:schemeClr val="bg1"/>
                </a:solidFill>
              </a:rPr>
              <a:t> </a:t>
            </a:r>
            <a:r>
              <a:rPr lang="en-US" b="1" dirty="0" err="1" smtClean="0">
                <a:solidFill>
                  <a:schemeClr val="bg1"/>
                </a:solidFill>
              </a:rPr>
              <a:t>বলে</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755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51914" y="304800"/>
            <a:ext cx="7544972" cy="171391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7200" dirty="0" smtClean="0">
                <a:solidFill>
                  <a:schemeClr val="bg1"/>
                </a:solidFill>
                <a:latin typeface="NikoshBAN" panose="02000000000000000000" pitchFamily="2" charset="0"/>
                <a:cs typeface="NikoshBAN" panose="02000000000000000000" pitchFamily="2" charset="0"/>
              </a:rPr>
              <a:t>একক কাজ</a:t>
            </a:r>
            <a:endParaRPr lang="en-US" sz="7200"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1295400" y="2057400"/>
            <a:ext cx="3352800" cy="4038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2008909"/>
            <a:ext cx="3733800" cy="416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বিক্রয়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প্রসারের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উপর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তিনটি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বাক্য</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লিখ</a:t>
            </a:r>
            <a:r>
              <a:rPr lang="en-US" sz="3600" dirty="0" smtClean="0">
                <a:solidFill>
                  <a:schemeClr val="tx1"/>
                </a:solidFill>
                <a:latin typeface="NikoshBAN" panose="02000000000000000000" pitchFamily="2" charset="0"/>
                <a:cs typeface="NikoshBAN" panose="02000000000000000000" pitchFamily="2" charset="0"/>
              </a:rPr>
              <a:t> ।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38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4">
                                            <p:txEl>
                                              <p:pRg st="0" end="0"/>
                                            </p:txEl>
                                          </p:spTgt>
                                        </p:tgtEl>
                                      </p:cBhvr>
                                    </p:animEffect>
                                    <p:set>
                                      <p:cBhvr>
                                        <p:cTn id="27" dur="1" fill="hold">
                                          <p:stCondLst>
                                            <p:cond delay="1999"/>
                                          </p:stCondLst>
                                        </p:cTn>
                                        <p:tgtEl>
                                          <p:spTgt spid="4">
                                            <p:txEl>
                                              <p:pRg st="0" end="0"/>
                                            </p:txEl>
                                          </p:spTgt>
                                        </p:tgtEl>
                                        <p:attrNameLst>
                                          <p:attrName>style.visibility</p:attrName>
                                        </p:attrNameLst>
                                      </p:cBhvr>
                                      <p:to>
                                        <p:strVal val="hidden"/>
                                      </p:to>
                                    </p:set>
                                  </p:childTnLst>
                                </p:cTn>
                              </p:par>
                              <p:par>
                                <p:cTn id="28" presetID="20" presetClass="exit" presetSubtype="0" fill="hold" grpId="1" nodeType="withEffect">
                                  <p:stCondLst>
                                    <p:cond delay="0"/>
                                  </p:stCondLst>
                                  <p:childTnLst>
                                    <p:animEffect transition="out" filter="wedge">
                                      <p:cBhvr>
                                        <p:cTn id="29" dur="2000"/>
                                        <p:tgtEl>
                                          <p:spTgt spid="4">
                                            <p:bg/>
                                          </p:spTgt>
                                        </p:tgtEl>
                                      </p:cBhvr>
                                    </p:animEffect>
                                    <p:set>
                                      <p:cBhvr>
                                        <p:cTn id="30" dur="1" fill="hold">
                                          <p:stCondLst>
                                            <p:cond delay="1999"/>
                                          </p:stCondLst>
                                        </p:cTn>
                                        <p:tgtEl>
                                          <p:spTgt spid="4">
                                            <p:bg/>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0" presetClass="exit" presetSubtype="0" fill="hold" grpId="1" nodeType="clickEffect">
                                  <p:stCondLst>
                                    <p:cond delay="0"/>
                                  </p:stCondLst>
                                  <p:childTnLst>
                                    <p:animEffect transition="out" filter="wedge">
                                      <p:cBhvr>
                                        <p:cTn id="39" dur="2000"/>
                                        <p:tgtEl>
                                          <p:spTgt spid="6"/>
                                        </p:tgtEl>
                                      </p:cBhvr>
                                    </p:animEffect>
                                    <p:set>
                                      <p:cBhvr>
                                        <p:cTn id="4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5" grpId="0" animBg="1"/>
      <p:bldP spid="5" grpId="1"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124200"/>
          </a:xfrm>
          <a:solidFill>
            <a:schemeClr val="accent3"/>
          </a:solidFill>
        </p:spPr>
        <p:txBody>
          <a:bodyPr>
            <a:noAutofit/>
          </a:bodyPr>
          <a:lstStyle/>
          <a:p>
            <a:r>
              <a:rPr lang="en-US" sz="4800" dirty="0" smtClean="0">
                <a:solidFill>
                  <a:schemeClr val="bg1"/>
                </a:solidFill>
                <a:effectLst>
                  <a:outerShdw blurRad="38100" dist="38100" dir="2700000" algn="tl" rotWithShape="0">
                    <a:srgbClr val="000000">
                      <a:alpha val="43137"/>
                    </a:srgbClr>
                  </a:outerShdw>
                </a:effectLst>
              </a:rPr>
              <a:t/>
            </a:r>
            <a:br>
              <a:rPr lang="en-US" sz="4800" dirty="0" smtClean="0">
                <a:solidFill>
                  <a:schemeClr val="bg1"/>
                </a:solidFill>
                <a:effectLst>
                  <a:outerShdw blurRad="38100" dist="38100" dir="2700000" algn="tl" rotWithShape="0">
                    <a:srgbClr val="000000">
                      <a:alpha val="43137"/>
                    </a:srgbClr>
                  </a:outerShdw>
                </a:effectLst>
              </a:rPr>
            </a:br>
            <a:r>
              <a:rPr lang="en-US" sz="4800" dirty="0" err="1" smtClean="0">
                <a:solidFill>
                  <a:schemeClr val="bg1"/>
                </a:solidFill>
                <a:effectLst>
                  <a:outerShdw blurRad="38100" dist="38100" dir="2700000" algn="tl" rotWithShape="0">
                    <a:srgbClr val="000000">
                      <a:alpha val="43137"/>
                    </a:srgbClr>
                  </a:outerShdw>
                </a:effectLst>
              </a:rPr>
              <a:t>উৎপাদন</a:t>
            </a:r>
            <a:r>
              <a:rPr lang="en-US" sz="4800" dirty="0" smtClean="0">
                <a:solidFill>
                  <a:schemeClr val="bg1"/>
                </a:solidFill>
                <a:effectLst>
                  <a:outerShdw blurRad="38100" dist="38100" dir="2700000" algn="tl" rotWithShape="0">
                    <a:srgbClr val="000000">
                      <a:alpha val="43137"/>
                    </a:srgbClr>
                  </a:outerShdw>
                </a:effectLst>
              </a:rPr>
              <a:t>  </a:t>
            </a:r>
            <a:r>
              <a:rPr lang="en-US" sz="4800" dirty="0" err="1" smtClean="0">
                <a:solidFill>
                  <a:schemeClr val="bg1"/>
                </a:solidFill>
                <a:effectLst>
                  <a:outerShdw blurRad="38100" dist="38100" dir="2700000" algn="tl" rotWithShape="0">
                    <a:srgbClr val="000000">
                      <a:alpha val="43137"/>
                    </a:srgbClr>
                  </a:outerShdw>
                </a:effectLst>
              </a:rPr>
              <a:t>ব্যবস্থাপনা</a:t>
            </a:r>
            <a:r>
              <a:rPr lang="en-US" sz="4800" dirty="0" smtClean="0">
                <a:solidFill>
                  <a:schemeClr val="bg1"/>
                </a:solidFill>
                <a:effectLst>
                  <a:outerShdw blurRad="38100" dist="38100" dir="2700000" algn="tl" rotWithShape="0">
                    <a:srgbClr val="000000">
                      <a:alpha val="43137"/>
                    </a:srgbClr>
                  </a:outerShdw>
                </a:effectLst>
              </a:rPr>
              <a:t> ও </a:t>
            </a:r>
            <a:r>
              <a:rPr lang="en-US" sz="4800" dirty="0" err="1" smtClean="0">
                <a:solidFill>
                  <a:schemeClr val="bg1"/>
                </a:solidFill>
                <a:effectLst>
                  <a:outerShdw blurRad="38100" dist="38100" dir="2700000" algn="tl" rotWithShape="0">
                    <a:srgbClr val="000000">
                      <a:alpha val="43137"/>
                    </a:srgbClr>
                  </a:outerShdw>
                </a:effectLst>
              </a:rPr>
              <a:t>বিপণন</a:t>
            </a:r>
            <a:r>
              <a:rPr lang="en-US" sz="4800" dirty="0" smtClean="0">
                <a:solidFill>
                  <a:schemeClr val="bg1"/>
                </a:solidFill>
                <a:effectLst>
                  <a:outerShdw blurRad="38100" dist="38100" dir="2700000" algn="tl" rotWithShape="0">
                    <a:srgbClr val="000000">
                      <a:alpha val="43137"/>
                    </a:srgbClr>
                  </a:outerShdw>
                </a:effectLst>
              </a:rPr>
              <a:t> </a:t>
            </a:r>
            <a:br>
              <a:rPr lang="en-US" sz="4800" dirty="0" smtClean="0">
                <a:solidFill>
                  <a:schemeClr val="bg1"/>
                </a:solidFill>
                <a:effectLst>
                  <a:outerShdw blurRad="38100" dist="38100" dir="2700000" algn="tl" rotWithShape="0">
                    <a:srgbClr val="000000">
                      <a:alpha val="43137"/>
                    </a:srgbClr>
                  </a:outerShdw>
                </a:effectLst>
              </a:rPr>
            </a:br>
            <a:r>
              <a:rPr lang="en-US" sz="3600" dirty="0" err="1" smtClean="0">
                <a:solidFill>
                  <a:schemeClr val="bg1"/>
                </a:solidFill>
                <a:effectLst>
                  <a:outerShdw blurRad="38100" dist="38100" dir="2700000" algn="tl" rotWithShape="0">
                    <a:srgbClr val="000000">
                      <a:alpha val="43137"/>
                    </a:srgbClr>
                  </a:outerShdw>
                </a:effectLst>
              </a:rPr>
              <a:t>দ্বিতীয়</a:t>
            </a:r>
            <a:r>
              <a:rPr lang="en-US" sz="3600" dirty="0" smtClean="0">
                <a:solidFill>
                  <a:schemeClr val="bg1"/>
                </a:solidFill>
                <a:effectLst>
                  <a:outerShdw blurRad="38100" dist="38100" dir="2700000" algn="tl" rotWithShape="0">
                    <a:srgbClr val="000000">
                      <a:alpha val="43137"/>
                    </a:srgbClr>
                  </a:outerShdw>
                </a:effectLst>
              </a:rPr>
              <a:t> </a:t>
            </a:r>
            <a:r>
              <a:rPr lang="en-US" sz="3600" dirty="0" err="1" smtClean="0">
                <a:solidFill>
                  <a:schemeClr val="bg1"/>
                </a:solidFill>
                <a:effectLst>
                  <a:outerShdw blurRad="38100" dist="38100" dir="2700000" algn="tl" rotWithShape="0">
                    <a:srgbClr val="000000">
                      <a:alpha val="43137"/>
                    </a:srgbClr>
                  </a:outerShdw>
                </a:effectLst>
              </a:rPr>
              <a:t>পত্র</a:t>
            </a:r>
            <a:endParaRPr lang="en-US" sz="4800" dirty="0">
              <a:solidFill>
                <a:schemeClr val="bg1"/>
              </a:solidFill>
              <a:effectLst>
                <a:outerShdw blurRad="38100" dist="38100" dir="2700000" algn="tl" rotWithShape="0">
                  <a:srgbClr val="000000">
                    <a:alpha val="43137"/>
                  </a:srgbClr>
                </a:outerShdw>
              </a:effectLst>
            </a:endParaRPr>
          </a:p>
        </p:txBody>
      </p:sp>
      <p:sp>
        <p:nvSpPr>
          <p:cNvPr id="3" name="Content Placeholder 2"/>
          <p:cNvSpPr>
            <a:spLocks noGrp="1"/>
          </p:cNvSpPr>
          <p:nvPr>
            <p:ph idx="1"/>
          </p:nvPr>
        </p:nvSpPr>
        <p:spPr>
          <a:xfrm>
            <a:off x="457200" y="4343400"/>
            <a:ext cx="8229600" cy="1371600"/>
          </a:xfrm>
          <a:solidFill>
            <a:schemeClr val="accent5">
              <a:lumMod val="40000"/>
              <a:lumOff val="60000"/>
            </a:schemeClr>
          </a:solidFill>
        </p:spPr>
        <p:txBody>
          <a:bodyPr>
            <a:normAutofit/>
          </a:bodyPr>
          <a:lstStyle/>
          <a:p>
            <a:pPr>
              <a:buNone/>
            </a:pPr>
            <a:r>
              <a:rPr lang="en-US" sz="4400" dirty="0">
                <a:solidFill>
                  <a:schemeClr val="bg1"/>
                </a:solidFill>
                <a:effectLst>
                  <a:outerShdw blurRad="38100" dist="38100" dir="2700000" algn="tl">
                    <a:srgbClr val="000000">
                      <a:alpha val="43137"/>
                    </a:srgbClr>
                  </a:outerShdw>
                </a:effectLst>
              </a:rPr>
              <a:t> </a:t>
            </a:r>
            <a:r>
              <a:rPr lang="en-US" sz="4400" dirty="0" smtClean="0">
                <a:solidFill>
                  <a:schemeClr val="bg1"/>
                </a:solidFill>
                <a:effectLst>
                  <a:outerShdw blurRad="38100" dist="38100" dir="2700000" algn="tl">
                    <a:srgbClr val="000000">
                      <a:alpha val="43137"/>
                    </a:srgbClr>
                  </a:outerShdw>
                </a:effectLst>
              </a:rPr>
              <a:t>৮ম </a:t>
            </a:r>
            <a:r>
              <a:rPr lang="en-US" sz="4400" dirty="0" err="1" smtClean="0">
                <a:solidFill>
                  <a:schemeClr val="bg1"/>
                </a:solidFill>
                <a:effectLst>
                  <a:outerShdw blurRad="38100" dist="38100" dir="2700000" algn="tl">
                    <a:srgbClr val="000000">
                      <a:alpha val="43137"/>
                    </a:srgbClr>
                  </a:outerShdw>
                </a:effectLst>
              </a:rPr>
              <a:t>অধ্যায়</a:t>
            </a:r>
            <a:r>
              <a:rPr lang="en-US" sz="4400" dirty="0" smtClean="0">
                <a:solidFill>
                  <a:schemeClr val="bg1"/>
                </a:solidFill>
                <a:effectLst>
                  <a:outerShdw blurRad="38100" dist="38100" dir="2700000" algn="tl">
                    <a:srgbClr val="000000">
                      <a:alpha val="43137"/>
                    </a:srgbClr>
                  </a:outerShdw>
                </a:effectLst>
              </a:rPr>
              <a:t> : </a:t>
            </a:r>
            <a:r>
              <a:rPr lang="en-US" sz="4400" dirty="0" err="1" smtClean="0">
                <a:solidFill>
                  <a:schemeClr val="bg1"/>
                </a:solidFill>
                <a:effectLst>
                  <a:outerShdw blurRad="38100" dist="38100" dir="2700000" algn="tl">
                    <a:srgbClr val="000000">
                      <a:alpha val="43137"/>
                    </a:srgbClr>
                  </a:outerShdw>
                </a:effectLst>
              </a:rPr>
              <a:t>বিক্রয়</a:t>
            </a:r>
            <a:r>
              <a:rPr lang="en-US" sz="4400" dirty="0" smtClean="0">
                <a:solidFill>
                  <a:schemeClr val="bg1"/>
                </a:solidFill>
                <a:effectLst>
                  <a:outerShdw blurRad="38100" dist="38100" dir="2700000" algn="tl">
                    <a:srgbClr val="000000">
                      <a:alpha val="43137"/>
                    </a:srgbClr>
                  </a:outerShdw>
                </a:effectLst>
              </a:rPr>
              <a:t> </a:t>
            </a:r>
            <a:r>
              <a:rPr lang="en-US" sz="4400" dirty="0" err="1" smtClean="0">
                <a:solidFill>
                  <a:schemeClr val="bg1"/>
                </a:solidFill>
                <a:effectLst>
                  <a:outerShdw blurRad="38100" dist="38100" dir="2700000" algn="tl">
                    <a:srgbClr val="000000">
                      <a:alpha val="43137"/>
                    </a:srgbClr>
                  </a:outerShdw>
                </a:effectLst>
              </a:rPr>
              <a:t>প্রসার</a:t>
            </a:r>
            <a:r>
              <a:rPr lang="en-US" sz="4400" dirty="0" smtClean="0">
                <a:solidFill>
                  <a:schemeClr val="bg1"/>
                </a:solidFill>
                <a:effectLst>
                  <a:outerShdw blurRad="38100" dist="38100" dir="2700000" algn="tl">
                    <a:srgbClr val="000000">
                      <a:alpha val="43137"/>
                    </a:srgbClr>
                  </a:outerShdw>
                </a:effectLst>
              </a:rPr>
              <a:t> ও </a:t>
            </a:r>
            <a:r>
              <a:rPr lang="en-US" sz="4400" dirty="0" err="1" smtClean="0">
                <a:solidFill>
                  <a:schemeClr val="bg1"/>
                </a:solidFill>
                <a:effectLst>
                  <a:outerShdw blurRad="38100" dist="38100" dir="2700000" algn="tl">
                    <a:srgbClr val="000000">
                      <a:alpha val="43137"/>
                    </a:srgbClr>
                  </a:outerShdw>
                </a:effectLst>
              </a:rPr>
              <a:t>বিজ্ঞাপন</a:t>
            </a:r>
            <a:endParaRPr lang="en-US" sz="44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676400" y="76200"/>
            <a:ext cx="5943600" cy="1295400"/>
          </a:xfrm>
          <a:prstGeom prst="flowChartAlternateProcess">
            <a:avLst/>
          </a:prstGeom>
          <a:solidFill>
            <a:srgbClr val="11E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0000"/>
                </a:solidFill>
                <a:latin typeface="NikoshBAN" panose="02000000000000000000" pitchFamily="2" charset="0"/>
                <a:cs typeface="NikoshBAN" panose="02000000000000000000" pitchFamily="2" charset="0"/>
              </a:rPr>
              <a:t>একক কাজের সমাধান</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Snip Single Corner Rectangle 4"/>
          <p:cNvSpPr/>
          <p:nvPr/>
        </p:nvSpPr>
        <p:spPr>
          <a:xfrm>
            <a:off x="1066800" y="1447800"/>
            <a:ext cx="7086600" cy="4419600"/>
          </a:xfrm>
          <a:prstGeom prst="snip1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43000" y="1600200"/>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bg1"/>
                </a:solidFill>
                <a:latin typeface="NikoshBAN" panose="02000000000000000000" pitchFamily="2" charset="0"/>
                <a:cs typeface="NikoshBAN" panose="02000000000000000000" pitchFamily="2" charset="0"/>
              </a:rPr>
              <a:t>১</a:t>
            </a:r>
            <a:r>
              <a:rPr lang="en-US" sz="2800" dirty="0" err="1" smtClean="0">
                <a:solidFill>
                  <a:schemeClr val="bg1"/>
                </a:solidFill>
                <a:latin typeface="NikoshBAN" panose="02000000000000000000" pitchFamily="2" charset="0"/>
                <a:cs typeface="NikoshBAN" panose="02000000000000000000" pitchFamily="2" charset="0"/>
              </a:rPr>
              <a:t>একমূখী</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দ্বিমূখী</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তথ্য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প্রবাহের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প্রক্রিয়া</a:t>
            </a:r>
            <a:endParaRPr lang="en-US" sz="2800" dirty="0">
              <a:solidFill>
                <a:schemeClr val="bg1"/>
              </a:solidFill>
              <a:latin typeface="NikoshBAN" panose="02000000000000000000" pitchFamily="2" charset="0"/>
              <a:cs typeface="NikoshBAN" panose="02000000000000000000" pitchFamily="2" charset="0"/>
            </a:endParaRPr>
          </a:p>
        </p:txBody>
      </p:sp>
      <p:sp>
        <p:nvSpPr>
          <p:cNvPr id="7" name="Rounded Rectangle 6"/>
          <p:cNvSpPr/>
          <p:nvPr/>
        </p:nvSpPr>
        <p:spPr>
          <a:xfrm>
            <a:off x="1143000" y="3065318"/>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rgbClr val="002060"/>
                </a:solidFill>
                <a:latin typeface="NikoshBAN" panose="02000000000000000000" pitchFamily="2" charset="0"/>
                <a:cs typeface="NikoshBAN" panose="02000000000000000000" pitchFamily="2" charset="0"/>
              </a:rPr>
              <a:t>২</a:t>
            </a:r>
            <a:r>
              <a:rPr lang="en-US" sz="3200" dirty="0" err="1" smtClean="0">
                <a:solidFill>
                  <a:srgbClr val="002060"/>
                </a:solidFill>
                <a:latin typeface="NikoshBAN" panose="02000000000000000000" pitchFamily="2" charset="0"/>
                <a:cs typeface="NikoshBAN" panose="02000000000000000000" pitchFamily="2" charset="0"/>
              </a:rPr>
              <a:t>ক্রেতাদের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সাথে</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যোগাযোগের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প্রক্রিয়া</a:t>
            </a:r>
            <a:endParaRPr lang="en-US" sz="3200" dirty="0">
              <a:solidFill>
                <a:srgbClr val="002060"/>
              </a:solidFill>
              <a:latin typeface="NikoshBAN" panose="02000000000000000000" pitchFamily="2" charset="0"/>
              <a:cs typeface="NikoshBAN" panose="02000000000000000000" pitchFamily="2" charset="0"/>
            </a:endParaRPr>
          </a:p>
        </p:txBody>
      </p:sp>
      <p:sp>
        <p:nvSpPr>
          <p:cNvPr id="8" name="Rounded Rectangle 7"/>
          <p:cNvSpPr/>
          <p:nvPr/>
        </p:nvSpPr>
        <p:spPr>
          <a:xfrm>
            <a:off x="1143000" y="4572000"/>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rgbClr val="FF0000"/>
                </a:solidFill>
                <a:latin typeface="NikoshBAN" panose="02000000000000000000" pitchFamily="2" charset="0"/>
                <a:cs typeface="NikoshBAN" panose="02000000000000000000" pitchFamily="2" charset="0"/>
              </a:rPr>
              <a:t>৩</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ইহা</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প্রতিষ্ঠানের</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সুনাম</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বৃদ্ধি</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করে</a:t>
            </a:r>
            <a:r>
              <a:rPr lang="en-US" sz="2800" dirty="0" smtClean="0">
                <a:solidFill>
                  <a:srgbClr val="FF0000"/>
                </a:solidFill>
                <a:latin typeface="NikoshBAN" panose="02000000000000000000" pitchFamily="2" charset="0"/>
                <a:cs typeface="NikoshBAN" panose="02000000000000000000" pitchFamily="2" charset="0"/>
              </a:rPr>
              <a:t>।</a:t>
            </a:r>
            <a:endParaRPr lang="en-US" sz="2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14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down)">
                                      <p:cBhvr>
                                        <p:cTn id="27" dur="500"/>
                                        <p:tgtEl>
                                          <p:spTgt spid="8">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0" presetClass="exit" presetSubtype="0" fill="hold" grpId="1" nodeType="clickEffect">
                                  <p:stCondLst>
                                    <p:cond delay="0"/>
                                  </p:stCondLst>
                                  <p:childTnLst>
                                    <p:animEffect transition="out" filter="wedge">
                                      <p:cBhvr>
                                        <p:cTn id="39" dur="2000"/>
                                        <p:tgtEl>
                                          <p:spTgt spid="5"/>
                                        </p:tgtEl>
                                      </p:cBhvr>
                                    </p:animEffect>
                                    <p:set>
                                      <p:cBhvr>
                                        <p:cTn id="40" dur="1" fill="hold">
                                          <p:stCondLst>
                                            <p:cond delay="1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0" presetClass="exit" presetSubtype="0" fill="hold" grpId="1" nodeType="clickEffect">
                                  <p:stCondLst>
                                    <p:cond delay="0"/>
                                  </p:stCondLst>
                                  <p:childTnLst>
                                    <p:animEffect transition="out" filter="wedge">
                                      <p:cBhvr>
                                        <p:cTn id="44" dur="2000"/>
                                        <p:tgtEl>
                                          <p:spTgt spid="6"/>
                                        </p:tgtEl>
                                      </p:cBhvr>
                                    </p:animEffect>
                                    <p:set>
                                      <p:cBhvr>
                                        <p:cTn id="45" dur="1" fill="hold">
                                          <p:stCondLst>
                                            <p:cond delay="19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0" presetClass="exit" presetSubtype="0" fill="hold" grpId="1" nodeType="clickEffect">
                                  <p:stCondLst>
                                    <p:cond delay="0"/>
                                  </p:stCondLst>
                                  <p:childTnLst>
                                    <p:animEffect transition="out" filter="wedge">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0" presetClass="exit" presetSubtype="0" fill="hold" grpId="1" nodeType="clickEffect">
                                  <p:stCondLst>
                                    <p:cond delay="0"/>
                                  </p:stCondLst>
                                  <p:childTnLst>
                                    <p:animEffect transition="out" filter="wedge">
                                      <p:cBhvr>
                                        <p:cTn id="54" dur="2000"/>
                                        <p:tgtEl>
                                          <p:spTgt spid="8">
                                            <p:txEl>
                                              <p:pRg st="0" end="0"/>
                                            </p:txEl>
                                          </p:spTgt>
                                        </p:tgtEl>
                                      </p:cBhvr>
                                    </p:animEffect>
                                    <p:set>
                                      <p:cBhvr>
                                        <p:cTn id="55" dur="1" fill="hold">
                                          <p:stCondLst>
                                            <p:cond delay="1999"/>
                                          </p:stCondLst>
                                        </p:cTn>
                                        <p:tgtEl>
                                          <p:spTgt spid="8">
                                            <p:txEl>
                                              <p:pRg st="0" end="0"/>
                                            </p:txEl>
                                          </p:spTgt>
                                        </p:tgtEl>
                                        <p:attrNameLst>
                                          <p:attrName>style.visibility</p:attrName>
                                        </p:attrNameLst>
                                      </p:cBhvr>
                                      <p:to>
                                        <p:strVal val="hidden"/>
                                      </p:to>
                                    </p:set>
                                  </p:childTnLst>
                                </p:cTn>
                              </p:par>
                              <p:par>
                                <p:cTn id="56" presetID="20" presetClass="exit" presetSubtype="0" fill="hold" grpId="1" nodeType="withEffect">
                                  <p:stCondLst>
                                    <p:cond delay="0"/>
                                  </p:stCondLst>
                                  <p:childTnLst>
                                    <p:animEffect transition="out" filter="wedge">
                                      <p:cBhvr>
                                        <p:cTn id="57" dur="2000"/>
                                        <p:tgtEl>
                                          <p:spTgt spid="8">
                                            <p:bg/>
                                          </p:spTgt>
                                        </p:tgtEl>
                                      </p:cBhvr>
                                    </p:animEffect>
                                    <p:set>
                                      <p:cBhvr>
                                        <p:cTn id="58" dur="1" fill="hold">
                                          <p:stCondLst>
                                            <p:cond delay="1999"/>
                                          </p:stCondLst>
                                        </p:cTn>
                                        <p:tgtEl>
                                          <p:spTgt spid="8">
                                            <p:bg/>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2"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 calcmode="lin" valueType="num">
                                      <p:cBhvr>
                                        <p:cTn id="65" dur="1000" fill="hold"/>
                                        <p:tgtEl>
                                          <p:spTgt spid="4"/>
                                        </p:tgtEl>
                                        <p:attrNameLst>
                                          <p:attrName>style.rotation</p:attrName>
                                        </p:attrNameLst>
                                      </p:cBhvr>
                                      <p:tavLst>
                                        <p:tav tm="0">
                                          <p:val>
                                            <p:fltVal val="90"/>
                                          </p:val>
                                        </p:tav>
                                        <p:tav tm="100000">
                                          <p:val>
                                            <p:fltVal val="0"/>
                                          </p:val>
                                        </p:tav>
                                      </p:tavLst>
                                    </p:anim>
                                    <p:animEffect transition="in" filter="fade">
                                      <p:cBhvr>
                                        <p:cTn id="66" dur="1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2"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2"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fltVal val="0"/>
                                          </p:val>
                                        </p:tav>
                                        <p:tav tm="100000">
                                          <p:val>
                                            <p:strVal val="#ppt_w"/>
                                          </p:val>
                                        </p:tav>
                                      </p:tavLst>
                                    </p:anim>
                                    <p:anim calcmode="lin" valueType="num">
                                      <p:cBhvr>
                                        <p:cTn id="90" dur="1000" fill="hold"/>
                                        <p:tgtEl>
                                          <p:spTgt spid="7"/>
                                        </p:tgtEl>
                                        <p:attrNameLst>
                                          <p:attrName>ppt_h</p:attrName>
                                        </p:attrNameLst>
                                      </p:cBhvr>
                                      <p:tavLst>
                                        <p:tav tm="0">
                                          <p:val>
                                            <p:fltVal val="0"/>
                                          </p:val>
                                        </p:tav>
                                        <p:tav tm="100000">
                                          <p:val>
                                            <p:strVal val="#ppt_h"/>
                                          </p:val>
                                        </p:tav>
                                      </p:tavLst>
                                    </p:anim>
                                    <p:anim calcmode="lin" valueType="num">
                                      <p:cBhvr>
                                        <p:cTn id="91" dur="1000" fill="hold"/>
                                        <p:tgtEl>
                                          <p:spTgt spid="7"/>
                                        </p:tgtEl>
                                        <p:attrNameLst>
                                          <p:attrName>style.rotation</p:attrName>
                                        </p:attrNameLst>
                                      </p:cBhvr>
                                      <p:tavLst>
                                        <p:tav tm="0">
                                          <p:val>
                                            <p:fltVal val="90"/>
                                          </p:val>
                                        </p:tav>
                                        <p:tav tm="100000">
                                          <p:val>
                                            <p:fltVal val="0"/>
                                          </p:val>
                                        </p:tav>
                                      </p:tavLst>
                                    </p:anim>
                                    <p:animEffect transition="in" filter="fade">
                                      <p:cBhvr>
                                        <p:cTn id="92" dur="10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2" nodeType="clickEffect">
                                  <p:stCondLst>
                                    <p:cond delay="0"/>
                                  </p:stCondLst>
                                  <p:childTnLst>
                                    <p:set>
                                      <p:cBhvr>
                                        <p:cTn id="96" dur="1" fill="hold">
                                          <p:stCondLst>
                                            <p:cond delay="0"/>
                                          </p:stCondLst>
                                        </p:cTn>
                                        <p:tgtEl>
                                          <p:spTgt spid="8">
                                            <p:bg/>
                                          </p:spTgt>
                                        </p:tgtEl>
                                        <p:attrNameLst>
                                          <p:attrName>style.visibility</p:attrName>
                                        </p:attrNameLst>
                                      </p:cBhvr>
                                      <p:to>
                                        <p:strVal val="visible"/>
                                      </p:to>
                                    </p:set>
                                    <p:animEffect transition="in" filter="wipe(down)">
                                      <p:cBhvr>
                                        <p:cTn id="97" dur="580">
                                          <p:stCondLst>
                                            <p:cond delay="0"/>
                                          </p:stCondLst>
                                        </p:cTn>
                                        <p:tgtEl>
                                          <p:spTgt spid="8">
                                            <p:bg/>
                                          </p:spTgt>
                                        </p:tgtEl>
                                      </p:cBhvr>
                                    </p:animEffect>
                                    <p:anim calcmode="lin" valueType="num">
                                      <p:cBhvr>
                                        <p:cTn id="98"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bg/>
                                          </p:spTgt>
                                        </p:tgtEl>
                                      </p:cBhvr>
                                      <p:to x="100000" y="60000"/>
                                    </p:animScale>
                                    <p:animScale>
                                      <p:cBhvr>
                                        <p:cTn id="104" dur="166" decel="50000">
                                          <p:stCondLst>
                                            <p:cond delay="676"/>
                                          </p:stCondLst>
                                        </p:cTn>
                                        <p:tgtEl>
                                          <p:spTgt spid="8">
                                            <p:bg/>
                                          </p:spTgt>
                                        </p:tgtEl>
                                      </p:cBhvr>
                                      <p:to x="100000" y="100000"/>
                                    </p:animScale>
                                    <p:animScale>
                                      <p:cBhvr>
                                        <p:cTn id="105" dur="26">
                                          <p:stCondLst>
                                            <p:cond delay="1312"/>
                                          </p:stCondLst>
                                        </p:cTn>
                                        <p:tgtEl>
                                          <p:spTgt spid="8">
                                            <p:bg/>
                                          </p:spTgt>
                                        </p:tgtEl>
                                      </p:cBhvr>
                                      <p:to x="100000" y="80000"/>
                                    </p:animScale>
                                    <p:animScale>
                                      <p:cBhvr>
                                        <p:cTn id="106" dur="166" decel="50000">
                                          <p:stCondLst>
                                            <p:cond delay="1338"/>
                                          </p:stCondLst>
                                        </p:cTn>
                                        <p:tgtEl>
                                          <p:spTgt spid="8">
                                            <p:bg/>
                                          </p:spTgt>
                                        </p:tgtEl>
                                      </p:cBhvr>
                                      <p:to x="100000" y="100000"/>
                                    </p:animScale>
                                    <p:animScale>
                                      <p:cBhvr>
                                        <p:cTn id="107" dur="26">
                                          <p:stCondLst>
                                            <p:cond delay="1642"/>
                                          </p:stCondLst>
                                        </p:cTn>
                                        <p:tgtEl>
                                          <p:spTgt spid="8">
                                            <p:bg/>
                                          </p:spTgt>
                                        </p:tgtEl>
                                      </p:cBhvr>
                                      <p:to x="100000" y="90000"/>
                                    </p:animScale>
                                    <p:animScale>
                                      <p:cBhvr>
                                        <p:cTn id="108" dur="166" decel="50000">
                                          <p:stCondLst>
                                            <p:cond delay="1668"/>
                                          </p:stCondLst>
                                        </p:cTn>
                                        <p:tgtEl>
                                          <p:spTgt spid="8">
                                            <p:bg/>
                                          </p:spTgt>
                                        </p:tgtEl>
                                      </p:cBhvr>
                                      <p:to x="100000" y="100000"/>
                                    </p:animScale>
                                    <p:animScale>
                                      <p:cBhvr>
                                        <p:cTn id="109" dur="26">
                                          <p:stCondLst>
                                            <p:cond delay="1808"/>
                                          </p:stCondLst>
                                        </p:cTn>
                                        <p:tgtEl>
                                          <p:spTgt spid="8">
                                            <p:bg/>
                                          </p:spTgt>
                                        </p:tgtEl>
                                      </p:cBhvr>
                                      <p:to x="100000" y="95000"/>
                                    </p:animScale>
                                    <p:animScale>
                                      <p:cBhvr>
                                        <p:cTn id="110" dur="166" decel="50000">
                                          <p:stCondLst>
                                            <p:cond delay="1834"/>
                                          </p:stCondLst>
                                        </p:cTn>
                                        <p:tgtEl>
                                          <p:spTgt spid="8">
                                            <p:bg/>
                                          </p:spTgt>
                                        </p:tgtEl>
                                      </p:cBhvr>
                                      <p:to x="100000" y="100000"/>
                                    </p:animScale>
                                  </p:childTnLst>
                                </p:cTn>
                              </p:par>
                              <p:par>
                                <p:cTn id="111" presetID="26" presetClass="entr" presetSubtype="0" fill="hold" grpId="2" nodeType="withEffect">
                                  <p:stCondLst>
                                    <p:cond delay="0"/>
                                  </p:stCondLst>
                                  <p:childTnLst>
                                    <p:set>
                                      <p:cBhvr>
                                        <p:cTn id="112" dur="1" fill="hold">
                                          <p:stCondLst>
                                            <p:cond delay="0"/>
                                          </p:stCondLst>
                                        </p:cTn>
                                        <p:tgtEl>
                                          <p:spTgt spid="8">
                                            <p:txEl>
                                              <p:pRg st="0" end="0"/>
                                            </p:txEl>
                                          </p:spTgt>
                                        </p:tgtEl>
                                        <p:attrNameLst>
                                          <p:attrName>style.visibility</p:attrName>
                                        </p:attrNameLst>
                                      </p:cBhvr>
                                      <p:to>
                                        <p:strVal val="visible"/>
                                      </p:to>
                                    </p:set>
                                    <p:animEffect transition="in" filter="wipe(down)">
                                      <p:cBhvr>
                                        <p:cTn id="113" dur="580">
                                          <p:stCondLst>
                                            <p:cond delay="0"/>
                                          </p:stCondLst>
                                        </p:cTn>
                                        <p:tgtEl>
                                          <p:spTgt spid="8">
                                            <p:txEl>
                                              <p:pRg st="0" end="0"/>
                                            </p:txEl>
                                          </p:spTgt>
                                        </p:tgtEl>
                                      </p:cBhvr>
                                    </p:animEffect>
                                    <p:anim calcmode="lin" valueType="num">
                                      <p:cBhvr>
                                        <p:cTn id="11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8">
                                            <p:txEl>
                                              <p:pRg st="0" end="0"/>
                                            </p:txEl>
                                          </p:spTgt>
                                        </p:tgtEl>
                                      </p:cBhvr>
                                      <p:to x="100000" y="60000"/>
                                    </p:animScale>
                                    <p:animScale>
                                      <p:cBhvr>
                                        <p:cTn id="120" dur="166" decel="50000">
                                          <p:stCondLst>
                                            <p:cond delay="676"/>
                                          </p:stCondLst>
                                        </p:cTn>
                                        <p:tgtEl>
                                          <p:spTgt spid="8">
                                            <p:txEl>
                                              <p:pRg st="0" end="0"/>
                                            </p:txEl>
                                          </p:spTgt>
                                        </p:tgtEl>
                                      </p:cBhvr>
                                      <p:to x="100000" y="100000"/>
                                    </p:animScale>
                                    <p:animScale>
                                      <p:cBhvr>
                                        <p:cTn id="121" dur="26">
                                          <p:stCondLst>
                                            <p:cond delay="1312"/>
                                          </p:stCondLst>
                                        </p:cTn>
                                        <p:tgtEl>
                                          <p:spTgt spid="8">
                                            <p:txEl>
                                              <p:pRg st="0" end="0"/>
                                            </p:txEl>
                                          </p:spTgt>
                                        </p:tgtEl>
                                      </p:cBhvr>
                                      <p:to x="100000" y="80000"/>
                                    </p:animScale>
                                    <p:animScale>
                                      <p:cBhvr>
                                        <p:cTn id="122" dur="166" decel="50000">
                                          <p:stCondLst>
                                            <p:cond delay="1338"/>
                                          </p:stCondLst>
                                        </p:cTn>
                                        <p:tgtEl>
                                          <p:spTgt spid="8">
                                            <p:txEl>
                                              <p:pRg st="0" end="0"/>
                                            </p:txEl>
                                          </p:spTgt>
                                        </p:tgtEl>
                                      </p:cBhvr>
                                      <p:to x="100000" y="100000"/>
                                    </p:animScale>
                                    <p:animScale>
                                      <p:cBhvr>
                                        <p:cTn id="123" dur="26">
                                          <p:stCondLst>
                                            <p:cond delay="1642"/>
                                          </p:stCondLst>
                                        </p:cTn>
                                        <p:tgtEl>
                                          <p:spTgt spid="8">
                                            <p:txEl>
                                              <p:pRg st="0" end="0"/>
                                            </p:txEl>
                                          </p:spTgt>
                                        </p:tgtEl>
                                      </p:cBhvr>
                                      <p:to x="100000" y="90000"/>
                                    </p:animScale>
                                    <p:animScale>
                                      <p:cBhvr>
                                        <p:cTn id="124" dur="166" decel="50000">
                                          <p:stCondLst>
                                            <p:cond delay="1668"/>
                                          </p:stCondLst>
                                        </p:cTn>
                                        <p:tgtEl>
                                          <p:spTgt spid="8">
                                            <p:txEl>
                                              <p:pRg st="0" end="0"/>
                                            </p:txEl>
                                          </p:spTgt>
                                        </p:tgtEl>
                                      </p:cBhvr>
                                      <p:to x="100000" y="100000"/>
                                    </p:animScale>
                                    <p:animScale>
                                      <p:cBhvr>
                                        <p:cTn id="125" dur="26">
                                          <p:stCondLst>
                                            <p:cond delay="1808"/>
                                          </p:stCondLst>
                                        </p:cTn>
                                        <p:tgtEl>
                                          <p:spTgt spid="8">
                                            <p:txEl>
                                              <p:pRg st="0" end="0"/>
                                            </p:txEl>
                                          </p:spTgt>
                                        </p:tgtEl>
                                      </p:cBhvr>
                                      <p:to x="100000" y="95000"/>
                                    </p:animScale>
                                    <p:animScale>
                                      <p:cBhvr>
                                        <p:cTn id="126" dur="166" decel="50000">
                                          <p:stCondLst>
                                            <p:cond delay="1834"/>
                                          </p:stCondLst>
                                        </p:cTn>
                                        <p:tgtEl>
                                          <p:spTgt spid="8">
                                            <p:txEl>
                                              <p:pRg st="0" end="0"/>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3" nodeType="click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p:cTn id="131" dur="1000" fill="hold"/>
                                        <p:tgtEl>
                                          <p:spTgt spid="4"/>
                                        </p:tgtEl>
                                        <p:attrNameLst>
                                          <p:attrName>ppt_w</p:attrName>
                                        </p:attrNameLst>
                                      </p:cBhvr>
                                      <p:tavLst>
                                        <p:tav tm="0">
                                          <p:val>
                                            <p:fltVal val="0"/>
                                          </p:val>
                                        </p:tav>
                                        <p:tav tm="100000">
                                          <p:val>
                                            <p:strVal val="#ppt_w"/>
                                          </p:val>
                                        </p:tav>
                                      </p:tavLst>
                                    </p:anim>
                                    <p:anim calcmode="lin" valueType="num">
                                      <p:cBhvr>
                                        <p:cTn id="132" dur="1000" fill="hold"/>
                                        <p:tgtEl>
                                          <p:spTgt spid="4"/>
                                        </p:tgtEl>
                                        <p:attrNameLst>
                                          <p:attrName>ppt_h</p:attrName>
                                        </p:attrNameLst>
                                      </p:cBhvr>
                                      <p:tavLst>
                                        <p:tav tm="0">
                                          <p:val>
                                            <p:fltVal val="0"/>
                                          </p:val>
                                        </p:tav>
                                        <p:tav tm="100000">
                                          <p:val>
                                            <p:strVal val="#ppt_h"/>
                                          </p:val>
                                        </p:tav>
                                      </p:tavLst>
                                    </p:anim>
                                    <p:anim calcmode="lin" valueType="num">
                                      <p:cBhvr>
                                        <p:cTn id="133" dur="1000" fill="hold"/>
                                        <p:tgtEl>
                                          <p:spTgt spid="4"/>
                                        </p:tgtEl>
                                        <p:attrNameLst>
                                          <p:attrName>style.rotation</p:attrName>
                                        </p:attrNameLst>
                                      </p:cBhvr>
                                      <p:tavLst>
                                        <p:tav tm="0">
                                          <p:val>
                                            <p:fltVal val="90"/>
                                          </p:val>
                                        </p:tav>
                                        <p:tav tm="100000">
                                          <p:val>
                                            <p:fltVal val="0"/>
                                          </p:val>
                                        </p:tav>
                                      </p:tavLst>
                                    </p:anim>
                                    <p:animEffect transition="in" filter="fade">
                                      <p:cBhvr>
                                        <p:cTn id="134" dur="1000"/>
                                        <p:tgtEl>
                                          <p:spTgt spid="4"/>
                                        </p:tgtEl>
                                      </p:cBhvr>
                                    </p:animEffect>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3" nodeType="click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wipe(down)">
                                      <p:cBhvr>
                                        <p:cTn id="139" dur="580">
                                          <p:stCondLst>
                                            <p:cond delay="0"/>
                                          </p:stCondLst>
                                        </p:cTn>
                                        <p:tgtEl>
                                          <p:spTgt spid="6"/>
                                        </p:tgtEl>
                                      </p:cBhvr>
                                    </p:animEffect>
                                    <p:anim calcmode="lin" valueType="num">
                                      <p:cBhvr>
                                        <p:cTn id="1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5" dur="26">
                                          <p:stCondLst>
                                            <p:cond delay="650"/>
                                          </p:stCondLst>
                                        </p:cTn>
                                        <p:tgtEl>
                                          <p:spTgt spid="6"/>
                                        </p:tgtEl>
                                      </p:cBhvr>
                                      <p:to x="100000" y="60000"/>
                                    </p:animScale>
                                    <p:animScale>
                                      <p:cBhvr>
                                        <p:cTn id="146" dur="166" decel="50000">
                                          <p:stCondLst>
                                            <p:cond delay="676"/>
                                          </p:stCondLst>
                                        </p:cTn>
                                        <p:tgtEl>
                                          <p:spTgt spid="6"/>
                                        </p:tgtEl>
                                      </p:cBhvr>
                                      <p:to x="100000" y="100000"/>
                                    </p:animScale>
                                    <p:animScale>
                                      <p:cBhvr>
                                        <p:cTn id="147" dur="26">
                                          <p:stCondLst>
                                            <p:cond delay="1312"/>
                                          </p:stCondLst>
                                        </p:cTn>
                                        <p:tgtEl>
                                          <p:spTgt spid="6"/>
                                        </p:tgtEl>
                                      </p:cBhvr>
                                      <p:to x="100000" y="80000"/>
                                    </p:animScale>
                                    <p:animScale>
                                      <p:cBhvr>
                                        <p:cTn id="148" dur="166" decel="50000">
                                          <p:stCondLst>
                                            <p:cond delay="1338"/>
                                          </p:stCondLst>
                                        </p:cTn>
                                        <p:tgtEl>
                                          <p:spTgt spid="6"/>
                                        </p:tgtEl>
                                      </p:cBhvr>
                                      <p:to x="100000" y="100000"/>
                                    </p:animScale>
                                    <p:animScale>
                                      <p:cBhvr>
                                        <p:cTn id="149" dur="26">
                                          <p:stCondLst>
                                            <p:cond delay="1642"/>
                                          </p:stCondLst>
                                        </p:cTn>
                                        <p:tgtEl>
                                          <p:spTgt spid="6"/>
                                        </p:tgtEl>
                                      </p:cBhvr>
                                      <p:to x="100000" y="90000"/>
                                    </p:animScale>
                                    <p:animScale>
                                      <p:cBhvr>
                                        <p:cTn id="150" dur="166" decel="50000">
                                          <p:stCondLst>
                                            <p:cond delay="1668"/>
                                          </p:stCondLst>
                                        </p:cTn>
                                        <p:tgtEl>
                                          <p:spTgt spid="6"/>
                                        </p:tgtEl>
                                      </p:cBhvr>
                                      <p:to x="100000" y="100000"/>
                                    </p:animScale>
                                    <p:animScale>
                                      <p:cBhvr>
                                        <p:cTn id="151" dur="26">
                                          <p:stCondLst>
                                            <p:cond delay="1808"/>
                                          </p:stCondLst>
                                        </p:cTn>
                                        <p:tgtEl>
                                          <p:spTgt spid="6"/>
                                        </p:tgtEl>
                                      </p:cBhvr>
                                      <p:to x="100000" y="95000"/>
                                    </p:animScale>
                                    <p:animScale>
                                      <p:cBhvr>
                                        <p:cTn id="152" dur="166" decel="50000">
                                          <p:stCondLst>
                                            <p:cond delay="1834"/>
                                          </p:stCondLst>
                                        </p:cTn>
                                        <p:tgtEl>
                                          <p:spTgt spid="6"/>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3" nodeType="click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wipe(down)">
                                      <p:cBhvr>
                                        <p:cTn id="157" dur="580">
                                          <p:stCondLst>
                                            <p:cond delay="0"/>
                                          </p:stCondLst>
                                        </p:cTn>
                                        <p:tgtEl>
                                          <p:spTgt spid="7"/>
                                        </p:tgtEl>
                                      </p:cBhvr>
                                    </p:animEffect>
                                    <p:anim calcmode="lin" valueType="num">
                                      <p:cBhvr>
                                        <p:cTn id="1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3" dur="26">
                                          <p:stCondLst>
                                            <p:cond delay="650"/>
                                          </p:stCondLst>
                                        </p:cTn>
                                        <p:tgtEl>
                                          <p:spTgt spid="7"/>
                                        </p:tgtEl>
                                      </p:cBhvr>
                                      <p:to x="100000" y="60000"/>
                                    </p:animScale>
                                    <p:animScale>
                                      <p:cBhvr>
                                        <p:cTn id="164" dur="166" decel="50000">
                                          <p:stCondLst>
                                            <p:cond delay="676"/>
                                          </p:stCondLst>
                                        </p:cTn>
                                        <p:tgtEl>
                                          <p:spTgt spid="7"/>
                                        </p:tgtEl>
                                      </p:cBhvr>
                                      <p:to x="100000" y="100000"/>
                                    </p:animScale>
                                    <p:animScale>
                                      <p:cBhvr>
                                        <p:cTn id="165" dur="26">
                                          <p:stCondLst>
                                            <p:cond delay="1312"/>
                                          </p:stCondLst>
                                        </p:cTn>
                                        <p:tgtEl>
                                          <p:spTgt spid="7"/>
                                        </p:tgtEl>
                                      </p:cBhvr>
                                      <p:to x="100000" y="80000"/>
                                    </p:animScale>
                                    <p:animScale>
                                      <p:cBhvr>
                                        <p:cTn id="166" dur="166" decel="50000">
                                          <p:stCondLst>
                                            <p:cond delay="1338"/>
                                          </p:stCondLst>
                                        </p:cTn>
                                        <p:tgtEl>
                                          <p:spTgt spid="7"/>
                                        </p:tgtEl>
                                      </p:cBhvr>
                                      <p:to x="100000" y="100000"/>
                                    </p:animScale>
                                    <p:animScale>
                                      <p:cBhvr>
                                        <p:cTn id="167" dur="26">
                                          <p:stCondLst>
                                            <p:cond delay="1642"/>
                                          </p:stCondLst>
                                        </p:cTn>
                                        <p:tgtEl>
                                          <p:spTgt spid="7"/>
                                        </p:tgtEl>
                                      </p:cBhvr>
                                      <p:to x="100000" y="90000"/>
                                    </p:animScale>
                                    <p:animScale>
                                      <p:cBhvr>
                                        <p:cTn id="168" dur="166" decel="50000">
                                          <p:stCondLst>
                                            <p:cond delay="1668"/>
                                          </p:stCondLst>
                                        </p:cTn>
                                        <p:tgtEl>
                                          <p:spTgt spid="7"/>
                                        </p:tgtEl>
                                      </p:cBhvr>
                                      <p:to x="100000" y="100000"/>
                                    </p:animScale>
                                    <p:animScale>
                                      <p:cBhvr>
                                        <p:cTn id="169" dur="26">
                                          <p:stCondLst>
                                            <p:cond delay="1808"/>
                                          </p:stCondLst>
                                        </p:cTn>
                                        <p:tgtEl>
                                          <p:spTgt spid="7"/>
                                        </p:tgtEl>
                                      </p:cBhvr>
                                      <p:to x="100000" y="95000"/>
                                    </p:animScale>
                                    <p:animScale>
                                      <p:cBhvr>
                                        <p:cTn id="170" dur="166" decel="50000">
                                          <p:stCondLst>
                                            <p:cond delay="1834"/>
                                          </p:stCondLst>
                                        </p:cTn>
                                        <p:tgtEl>
                                          <p:spTgt spid="7"/>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3" nodeType="clickEffect">
                                  <p:stCondLst>
                                    <p:cond delay="0"/>
                                  </p:stCondLst>
                                  <p:childTnLst>
                                    <p:set>
                                      <p:cBhvr>
                                        <p:cTn id="174" dur="1" fill="hold">
                                          <p:stCondLst>
                                            <p:cond delay="0"/>
                                          </p:stCondLst>
                                        </p:cTn>
                                        <p:tgtEl>
                                          <p:spTgt spid="8">
                                            <p:bg/>
                                          </p:spTgt>
                                        </p:tgtEl>
                                        <p:attrNameLst>
                                          <p:attrName>style.visibility</p:attrName>
                                        </p:attrNameLst>
                                      </p:cBhvr>
                                      <p:to>
                                        <p:strVal val="visible"/>
                                      </p:to>
                                    </p:set>
                                    <p:animEffect transition="in" filter="wipe(down)">
                                      <p:cBhvr>
                                        <p:cTn id="175" dur="580">
                                          <p:stCondLst>
                                            <p:cond delay="0"/>
                                          </p:stCondLst>
                                        </p:cTn>
                                        <p:tgtEl>
                                          <p:spTgt spid="8">
                                            <p:bg/>
                                          </p:spTgt>
                                        </p:tgtEl>
                                      </p:cBhvr>
                                    </p:animEffect>
                                    <p:anim calcmode="lin" valueType="num">
                                      <p:cBhvr>
                                        <p:cTn id="176"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8">
                                            <p:bg/>
                                          </p:spTgt>
                                        </p:tgtEl>
                                      </p:cBhvr>
                                      <p:to x="100000" y="60000"/>
                                    </p:animScale>
                                    <p:animScale>
                                      <p:cBhvr>
                                        <p:cTn id="182" dur="166" decel="50000">
                                          <p:stCondLst>
                                            <p:cond delay="676"/>
                                          </p:stCondLst>
                                        </p:cTn>
                                        <p:tgtEl>
                                          <p:spTgt spid="8">
                                            <p:bg/>
                                          </p:spTgt>
                                        </p:tgtEl>
                                      </p:cBhvr>
                                      <p:to x="100000" y="100000"/>
                                    </p:animScale>
                                    <p:animScale>
                                      <p:cBhvr>
                                        <p:cTn id="183" dur="26">
                                          <p:stCondLst>
                                            <p:cond delay="1312"/>
                                          </p:stCondLst>
                                        </p:cTn>
                                        <p:tgtEl>
                                          <p:spTgt spid="8">
                                            <p:bg/>
                                          </p:spTgt>
                                        </p:tgtEl>
                                      </p:cBhvr>
                                      <p:to x="100000" y="80000"/>
                                    </p:animScale>
                                    <p:animScale>
                                      <p:cBhvr>
                                        <p:cTn id="184" dur="166" decel="50000">
                                          <p:stCondLst>
                                            <p:cond delay="1338"/>
                                          </p:stCondLst>
                                        </p:cTn>
                                        <p:tgtEl>
                                          <p:spTgt spid="8">
                                            <p:bg/>
                                          </p:spTgt>
                                        </p:tgtEl>
                                      </p:cBhvr>
                                      <p:to x="100000" y="100000"/>
                                    </p:animScale>
                                    <p:animScale>
                                      <p:cBhvr>
                                        <p:cTn id="185" dur="26">
                                          <p:stCondLst>
                                            <p:cond delay="1642"/>
                                          </p:stCondLst>
                                        </p:cTn>
                                        <p:tgtEl>
                                          <p:spTgt spid="8">
                                            <p:bg/>
                                          </p:spTgt>
                                        </p:tgtEl>
                                      </p:cBhvr>
                                      <p:to x="100000" y="90000"/>
                                    </p:animScale>
                                    <p:animScale>
                                      <p:cBhvr>
                                        <p:cTn id="186" dur="166" decel="50000">
                                          <p:stCondLst>
                                            <p:cond delay="1668"/>
                                          </p:stCondLst>
                                        </p:cTn>
                                        <p:tgtEl>
                                          <p:spTgt spid="8">
                                            <p:bg/>
                                          </p:spTgt>
                                        </p:tgtEl>
                                      </p:cBhvr>
                                      <p:to x="100000" y="100000"/>
                                    </p:animScale>
                                    <p:animScale>
                                      <p:cBhvr>
                                        <p:cTn id="187" dur="26">
                                          <p:stCondLst>
                                            <p:cond delay="1808"/>
                                          </p:stCondLst>
                                        </p:cTn>
                                        <p:tgtEl>
                                          <p:spTgt spid="8">
                                            <p:bg/>
                                          </p:spTgt>
                                        </p:tgtEl>
                                      </p:cBhvr>
                                      <p:to x="100000" y="95000"/>
                                    </p:animScale>
                                    <p:animScale>
                                      <p:cBhvr>
                                        <p:cTn id="188" dur="166" decel="50000">
                                          <p:stCondLst>
                                            <p:cond delay="1834"/>
                                          </p:stCondLst>
                                        </p:cTn>
                                        <p:tgtEl>
                                          <p:spTgt spid="8">
                                            <p:bg/>
                                          </p:spTgt>
                                        </p:tgtEl>
                                      </p:cBhvr>
                                      <p:to x="100000" y="100000"/>
                                    </p:animScale>
                                  </p:childTnLst>
                                </p:cTn>
                              </p:par>
                              <p:par>
                                <p:cTn id="189" presetID="26" presetClass="entr" presetSubtype="0" fill="hold" grpId="3" nodeType="withEffect">
                                  <p:stCondLst>
                                    <p:cond delay="0"/>
                                  </p:stCondLst>
                                  <p:childTnLst>
                                    <p:set>
                                      <p:cBhvr>
                                        <p:cTn id="190" dur="1" fill="hold">
                                          <p:stCondLst>
                                            <p:cond delay="0"/>
                                          </p:stCondLst>
                                        </p:cTn>
                                        <p:tgtEl>
                                          <p:spTgt spid="8">
                                            <p:txEl>
                                              <p:pRg st="0" end="0"/>
                                            </p:txEl>
                                          </p:spTgt>
                                        </p:tgtEl>
                                        <p:attrNameLst>
                                          <p:attrName>style.visibility</p:attrName>
                                        </p:attrNameLst>
                                      </p:cBhvr>
                                      <p:to>
                                        <p:strVal val="visible"/>
                                      </p:to>
                                    </p:set>
                                    <p:animEffect transition="in" filter="wipe(down)">
                                      <p:cBhvr>
                                        <p:cTn id="191" dur="580">
                                          <p:stCondLst>
                                            <p:cond delay="0"/>
                                          </p:stCondLst>
                                        </p:cTn>
                                        <p:tgtEl>
                                          <p:spTgt spid="8">
                                            <p:txEl>
                                              <p:pRg st="0" end="0"/>
                                            </p:txEl>
                                          </p:spTgt>
                                        </p:tgtEl>
                                      </p:cBhvr>
                                    </p:animEffect>
                                    <p:anim calcmode="lin" valueType="num">
                                      <p:cBhvr>
                                        <p:cTn id="19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8">
                                            <p:txEl>
                                              <p:pRg st="0" end="0"/>
                                            </p:txEl>
                                          </p:spTgt>
                                        </p:tgtEl>
                                      </p:cBhvr>
                                      <p:to x="100000" y="60000"/>
                                    </p:animScale>
                                    <p:animScale>
                                      <p:cBhvr>
                                        <p:cTn id="198" dur="166" decel="50000">
                                          <p:stCondLst>
                                            <p:cond delay="676"/>
                                          </p:stCondLst>
                                        </p:cTn>
                                        <p:tgtEl>
                                          <p:spTgt spid="8">
                                            <p:txEl>
                                              <p:pRg st="0" end="0"/>
                                            </p:txEl>
                                          </p:spTgt>
                                        </p:tgtEl>
                                      </p:cBhvr>
                                      <p:to x="100000" y="100000"/>
                                    </p:animScale>
                                    <p:animScale>
                                      <p:cBhvr>
                                        <p:cTn id="199" dur="26">
                                          <p:stCondLst>
                                            <p:cond delay="1312"/>
                                          </p:stCondLst>
                                        </p:cTn>
                                        <p:tgtEl>
                                          <p:spTgt spid="8">
                                            <p:txEl>
                                              <p:pRg st="0" end="0"/>
                                            </p:txEl>
                                          </p:spTgt>
                                        </p:tgtEl>
                                      </p:cBhvr>
                                      <p:to x="100000" y="80000"/>
                                    </p:animScale>
                                    <p:animScale>
                                      <p:cBhvr>
                                        <p:cTn id="200" dur="166" decel="50000">
                                          <p:stCondLst>
                                            <p:cond delay="1338"/>
                                          </p:stCondLst>
                                        </p:cTn>
                                        <p:tgtEl>
                                          <p:spTgt spid="8">
                                            <p:txEl>
                                              <p:pRg st="0" end="0"/>
                                            </p:txEl>
                                          </p:spTgt>
                                        </p:tgtEl>
                                      </p:cBhvr>
                                      <p:to x="100000" y="100000"/>
                                    </p:animScale>
                                    <p:animScale>
                                      <p:cBhvr>
                                        <p:cTn id="201" dur="26">
                                          <p:stCondLst>
                                            <p:cond delay="1642"/>
                                          </p:stCondLst>
                                        </p:cTn>
                                        <p:tgtEl>
                                          <p:spTgt spid="8">
                                            <p:txEl>
                                              <p:pRg st="0" end="0"/>
                                            </p:txEl>
                                          </p:spTgt>
                                        </p:tgtEl>
                                      </p:cBhvr>
                                      <p:to x="100000" y="90000"/>
                                    </p:animScale>
                                    <p:animScale>
                                      <p:cBhvr>
                                        <p:cTn id="202" dur="166" decel="50000">
                                          <p:stCondLst>
                                            <p:cond delay="1668"/>
                                          </p:stCondLst>
                                        </p:cTn>
                                        <p:tgtEl>
                                          <p:spTgt spid="8">
                                            <p:txEl>
                                              <p:pRg st="0" end="0"/>
                                            </p:txEl>
                                          </p:spTgt>
                                        </p:tgtEl>
                                      </p:cBhvr>
                                      <p:to x="100000" y="100000"/>
                                    </p:animScale>
                                    <p:animScale>
                                      <p:cBhvr>
                                        <p:cTn id="203" dur="26">
                                          <p:stCondLst>
                                            <p:cond delay="1808"/>
                                          </p:stCondLst>
                                        </p:cTn>
                                        <p:tgtEl>
                                          <p:spTgt spid="8">
                                            <p:txEl>
                                              <p:pRg st="0" end="0"/>
                                            </p:txEl>
                                          </p:spTgt>
                                        </p:tgtEl>
                                      </p:cBhvr>
                                      <p:to x="100000" y="95000"/>
                                    </p:animScale>
                                    <p:animScale>
                                      <p:cBhvr>
                                        <p:cTn id="204"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6" grpId="0" animBg="1"/>
      <p:bldP spid="6" grpId="1" animBg="1"/>
      <p:bldP spid="6" grpId="2" animBg="1"/>
      <p:bldP spid="6" grpId="3" animBg="1"/>
      <p:bldP spid="7" grpId="0" animBg="1"/>
      <p:bldP spid="7" grpId="1" animBg="1"/>
      <p:bldP spid="7" grpId="2" animBg="1"/>
      <p:bldP spid="7" grpId="3" animBg="1"/>
      <p:bldP spid="8" grpId="0" build="allAtOnce" animBg="1"/>
      <p:bldP spid="8" grpId="1" build="allAtOnce" animBg="1"/>
      <p:bldP spid="8" grpId="2" build="allAtOnce" animBg="1"/>
      <p:bldP spid="8" grpId="3"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p:cNvSpPr/>
          <p:nvPr/>
        </p:nvSpPr>
        <p:spPr>
          <a:xfrm>
            <a:off x="1342292" y="186397"/>
            <a:ext cx="6535616" cy="1684606"/>
          </a:xfrm>
          <a:prstGeom prst="flowChartPrepar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7200" dirty="0" smtClean="0">
                <a:solidFill>
                  <a:schemeClr val="bg1"/>
                </a:solidFill>
                <a:latin typeface="NikoshBAN" panose="02000000000000000000" pitchFamily="2" charset="0"/>
                <a:cs typeface="NikoshBAN" panose="02000000000000000000" pitchFamily="2" charset="0"/>
              </a:rPr>
              <a:t>দলীয় কাজ</a:t>
            </a:r>
            <a:endParaRPr lang="en-US" sz="7200" dirty="0">
              <a:solidFill>
                <a:schemeClr val="bg1"/>
              </a:solidFill>
              <a:latin typeface="NikoshBAN" panose="02000000000000000000" pitchFamily="2" charset="0"/>
              <a:cs typeface="NikoshBAN" panose="02000000000000000000" pitchFamily="2" charset="0"/>
            </a:endParaRPr>
          </a:p>
        </p:txBody>
      </p:sp>
      <p:sp>
        <p:nvSpPr>
          <p:cNvPr id="5" name="Flowchart: Process 4"/>
          <p:cNvSpPr/>
          <p:nvPr/>
        </p:nvSpPr>
        <p:spPr>
          <a:xfrm>
            <a:off x="1143000" y="2057400"/>
            <a:ext cx="2743200" cy="3962400"/>
          </a:xfrm>
          <a:prstGeom prst="flowChartProcess">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228514" y="2057400"/>
            <a:ext cx="4268372" cy="40386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err="1" smtClean="0">
                <a:latin typeface="NikoshBAN" panose="02000000000000000000" pitchFamily="2" charset="0"/>
                <a:cs typeface="NikoshBAN" panose="02000000000000000000" pitchFamily="2" charset="0"/>
              </a:rPr>
              <a:t>বিজ্ঞাপনের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মাধ্যম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94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500"/>
                                        <p:tgtEl>
                                          <p:spTgt spid="6"/>
                                        </p:tgtEl>
                                      </p:cBhvr>
                                    </p:animEffect>
                                    <p:set>
                                      <p:cBhvr>
                                        <p:cTn id="32" dur="1" fill="hold">
                                          <p:stCondLst>
                                            <p:cond delay="2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533400" y="0"/>
            <a:ext cx="80772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bg1"/>
                </a:solidFill>
                <a:latin typeface="NikoshBAN" panose="02000000000000000000" pitchFamily="2" charset="0"/>
                <a:cs typeface="NikoshBAN" panose="02000000000000000000" pitchFamily="2" charset="0"/>
              </a:rPr>
              <a:t>মুল্যায়ন</a:t>
            </a:r>
            <a:endParaRPr lang="en-US" sz="8000" dirty="0">
              <a:solidFill>
                <a:schemeClr val="bg1"/>
              </a:solidFill>
              <a:latin typeface="NikoshBAN" panose="02000000000000000000" pitchFamily="2" charset="0"/>
              <a:cs typeface="NikoshBAN" panose="02000000000000000000" pitchFamily="2" charset="0"/>
            </a:endParaRPr>
          </a:p>
        </p:txBody>
      </p:sp>
      <p:sp>
        <p:nvSpPr>
          <p:cNvPr id="2" name="Rectangle 1"/>
          <p:cNvSpPr/>
          <p:nvPr/>
        </p:nvSpPr>
        <p:spPr>
          <a:xfrm>
            <a:off x="990600" y="2286000"/>
            <a:ext cx="7696200" cy="411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bg1"/>
                </a:solidFill>
                <a:latin typeface="NikoshBAN" panose="02000000000000000000" pitchFamily="2" charset="0"/>
                <a:cs typeface="NikoshBAN" panose="02000000000000000000" pitchFamily="2" charset="0"/>
              </a:rPr>
              <a:t>১। </a:t>
            </a:r>
            <a:r>
              <a:rPr lang="en-US" sz="3600" b="1" dirty="0" err="1" smtClean="0">
                <a:solidFill>
                  <a:schemeClr val="bg1"/>
                </a:solidFill>
                <a:latin typeface="NikoshBAN" panose="02000000000000000000" pitchFamily="2" charset="0"/>
                <a:cs typeface="NikoshBAN" panose="02000000000000000000" pitchFamily="2" charset="0"/>
              </a:rPr>
              <a:t>বিক্রয়</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প্রসার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বলে</a:t>
            </a:r>
            <a:r>
              <a:rPr lang="bn-BD" sz="3600" b="1" dirty="0" smtClean="0">
                <a:solidFill>
                  <a:schemeClr val="bg1"/>
                </a:solidFill>
                <a:latin typeface="NikoshBAN" panose="02000000000000000000" pitchFamily="2" charset="0"/>
                <a:cs typeface="NikoshBAN" panose="02000000000000000000" pitchFamily="2" charset="0"/>
              </a:rPr>
              <a:t>?</a:t>
            </a:r>
          </a:p>
          <a:p>
            <a:r>
              <a:rPr lang="bn-BD" sz="3600" b="1" dirty="0" smtClean="0">
                <a:solidFill>
                  <a:schemeClr val="bg1"/>
                </a:solidFill>
                <a:latin typeface="NikoshBAN" panose="02000000000000000000" pitchFamily="2" charset="0"/>
                <a:cs typeface="NikoshBAN" panose="02000000000000000000" pitchFamily="2" charset="0"/>
              </a:rPr>
              <a:t>২।</a:t>
            </a:r>
            <a:r>
              <a:rPr lang="en-US" sz="3600" b="1" dirty="0" err="1" smtClean="0">
                <a:solidFill>
                  <a:schemeClr val="bg1"/>
                </a:solidFill>
                <a:latin typeface="NikoshBAN" panose="02000000000000000000" pitchFamily="2" charset="0"/>
                <a:cs typeface="NikoshBAN" panose="02000000000000000000" pitchFamily="2" charset="0"/>
              </a:rPr>
              <a:t>প্রচার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a:t>
            </a:r>
            <a:r>
              <a:rPr lang="en-US" sz="3600" b="1" dirty="0" smtClean="0">
                <a:solidFill>
                  <a:schemeClr val="bg1"/>
                </a:solidFill>
                <a:latin typeface="NikoshBAN" panose="02000000000000000000" pitchFamily="2" charset="0"/>
                <a:cs typeface="NikoshBAN" panose="02000000000000000000" pitchFamily="2" charset="0"/>
              </a:rPr>
              <a:t> ?</a:t>
            </a:r>
            <a:endParaRPr lang="bn-BD" sz="3600" b="1" dirty="0" smtClean="0">
              <a:solidFill>
                <a:schemeClr val="bg1"/>
              </a:solidFill>
              <a:latin typeface="NikoshBAN" panose="02000000000000000000" pitchFamily="2" charset="0"/>
              <a:cs typeface="NikoshBAN" panose="02000000000000000000" pitchFamily="2" charset="0"/>
            </a:endParaRPr>
          </a:p>
          <a:p>
            <a:r>
              <a:rPr lang="bn-BD" sz="3600" b="1" dirty="0" smtClean="0">
                <a:solidFill>
                  <a:schemeClr val="bg1"/>
                </a:solidFill>
                <a:latin typeface="NikoshBAN" panose="02000000000000000000" pitchFamily="2" charset="0"/>
                <a:cs typeface="NikoshBAN" panose="02000000000000000000" pitchFamily="2" charset="0"/>
              </a:rPr>
              <a:t>৩।</a:t>
            </a:r>
            <a:r>
              <a:rPr lang="en-US" sz="3600" b="1" dirty="0" err="1" smtClean="0">
                <a:solidFill>
                  <a:schemeClr val="bg1"/>
                </a:solidFill>
                <a:latin typeface="NikoshBAN" panose="02000000000000000000" pitchFamily="2" charset="0"/>
                <a:cs typeface="NikoshBAN" panose="02000000000000000000" pitchFamily="2" charset="0"/>
              </a:rPr>
              <a:t>বিজ্ঞাপনের</a:t>
            </a:r>
            <a:r>
              <a:rPr lang="en-US" sz="3600" b="1" dirty="0" smtClean="0">
                <a:solidFill>
                  <a:schemeClr val="bg1"/>
                </a:solidFill>
                <a:latin typeface="NikoshBAN" panose="02000000000000000000" pitchFamily="2" charset="0"/>
                <a:cs typeface="NikoshBAN" panose="02000000000000000000" pitchFamily="2" charset="0"/>
              </a:rPr>
              <a:t> ৫টি </a:t>
            </a:r>
            <a:r>
              <a:rPr lang="en-US" sz="3600" b="1" dirty="0" err="1" smtClean="0">
                <a:solidFill>
                  <a:schemeClr val="bg1"/>
                </a:solidFill>
                <a:latin typeface="NikoshBAN" panose="02000000000000000000" pitchFamily="2" charset="0"/>
                <a:cs typeface="NikoshBAN" panose="02000000000000000000" pitchFamily="2" charset="0"/>
              </a:rPr>
              <a:t>মাধ্যম</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লিখ</a:t>
            </a:r>
            <a:r>
              <a:rPr lang="en-US" sz="3600" b="1" dirty="0" smtClean="0">
                <a:solidFill>
                  <a:schemeClr val="bg1"/>
                </a:solidFill>
                <a:latin typeface="NikoshBAN" panose="02000000000000000000" pitchFamily="2" charset="0"/>
                <a:cs typeface="NikoshBAN" panose="02000000000000000000" pitchFamily="2" charset="0"/>
              </a:rPr>
              <a:t>। </a:t>
            </a:r>
            <a:endParaRPr lang="bn-BD" sz="3600" b="1"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04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down)">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2000"/>
                                        <p:tgtEl>
                                          <p:spTgt spid="5">
                                            <p:txEl>
                                              <p:pRg st="0" end="0"/>
                                            </p:txEl>
                                          </p:spTgt>
                                        </p:tgtEl>
                                      </p:cBhvr>
                                    </p:animEffect>
                                    <p:set>
                                      <p:cBhvr>
                                        <p:cTn id="3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xit" presetSubtype="0" fill="hold" grpId="1" nodeType="clickEffect">
                                  <p:stCondLst>
                                    <p:cond delay="0"/>
                                  </p:stCondLst>
                                  <p:childTnLst>
                                    <p:animEffect transition="out" filter="wedge">
                                      <p:cBhvr>
                                        <p:cTn id="41" dur="2000"/>
                                        <p:tgtEl>
                                          <p:spTgt spid="5">
                                            <p:bg/>
                                          </p:spTgt>
                                        </p:tgtEl>
                                      </p:cBhvr>
                                    </p:animEffect>
                                    <p:set>
                                      <p:cBhvr>
                                        <p:cTn id="42" dur="1" fill="hold">
                                          <p:stCondLst>
                                            <p:cond delay="1999"/>
                                          </p:stCondLst>
                                        </p:cTn>
                                        <p:tgtEl>
                                          <p:spTgt spid="5">
                                            <p:bg/>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1" nodeType="clickEffect">
                                  <p:stCondLst>
                                    <p:cond delay="0"/>
                                  </p:stCondLst>
                                  <p:childTnLst>
                                    <p:animEffect transition="out" filter="wedge">
                                      <p:cBhvr>
                                        <p:cTn id="46" dur="2000"/>
                                        <p:tgtEl>
                                          <p:spTgt spid="2">
                                            <p:txEl>
                                              <p:pRg st="0" end="0"/>
                                            </p:txEl>
                                          </p:spTgt>
                                        </p:tgtEl>
                                      </p:cBhvr>
                                    </p:animEffect>
                                    <p:set>
                                      <p:cBhvr>
                                        <p:cTn id="4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xit" presetSubtype="0" fill="hold" grpId="1" nodeType="clickEffect">
                                  <p:stCondLst>
                                    <p:cond delay="0"/>
                                  </p:stCondLst>
                                  <p:childTnLst>
                                    <p:animEffect transition="out" filter="wedge">
                                      <p:cBhvr>
                                        <p:cTn id="51" dur="2000"/>
                                        <p:tgtEl>
                                          <p:spTgt spid="2">
                                            <p:txEl>
                                              <p:pRg st="1" end="1"/>
                                            </p:txEl>
                                          </p:spTgt>
                                        </p:tgtEl>
                                      </p:cBhvr>
                                    </p:animEffect>
                                    <p:set>
                                      <p:cBhvr>
                                        <p:cTn id="5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xit" presetSubtype="0" fill="hold" grpId="1" nodeType="clickEffect">
                                  <p:stCondLst>
                                    <p:cond delay="0"/>
                                  </p:stCondLst>
                                  <p:childTnLst>
                                    <p:animEffect transition="out" filter="wedge">
                                      <p:cBhvr>
                                        <p:cTn id="56" dur="2000"/>
                                        <p:tgtEl>
                                          <p:spTgt spid="2">
                                            <p:txEl>
                                              <p:pRg st="2" end="2"/>
                                            </p:txEl>
                                          </p:spTgt>
                                        </p:tgtEl>
                                      </p:cBhvr>
                                    </p:animEffect>
                                    <p:set>
                                      <p:cBhvr>
                                        <p:cTn id="57"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0" presetClass="exit" presetSubtype="0" fill="hold" grpId="1" nodeType="clickEffect">
                                  <p:stCondLst>
                                    <p:cond delay="0"/>
                                  </p:stCondLst>
                                  <p:childTnLst>
                                    <p:animEffect transition="out" filter="wedge">
                                      <p:cBhvr>
                                        <p:cTn id="61" dur="2000"/>
                                        <p:tgtEl>
                                          <p:spTgt spid="2">
                                            <p:bg/>
                                          </p:spTgt>
                                        </p:tgtEl>
                                      </p:cBhvr>
                                    </p:animEffect>
                                    <p:set>
                                      <p:cBhvr>
                                        <p:cTn id="62" dur="1" fill="hold">
                                          <p:stCondLst>
                                            <p:cond delay="19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uild="allAtOnce" animBg="1"/>
      <p:bldP spid="2" grpId="0" animBg="1"/>
      <p:bldP spid="2" grpI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572942" y="-91440"/>
            <a:ext cx="5915025" cy="1943100"/>
          </a:xfrm>
          <a:prstGeom prst="ribb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5400" b="1" dirty="0">
                <a:solidFill>
                  <a:srgbClr val="FFFFFF"/>
                </a:solidFill>
                <a:latin typeface="NikoshBAN" pitchFamily="2" charset="0"/>
              </a:rPr>
              <a:t>বাড়ির কাজ</a:t>
            </a:r>
            <a:endParaRPr lang="en-US" b="1" dirty="0">
              <a:solidFill>
                <a:srgbClr val="FFFFFF"/>
              </a:solidFill>
              <a:latin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06" y="1851660"/>
            <a:ext cx="5940632" cy="3670366"/>
          </a:xfrm>
          <a:prstGeom prst="rect">
            <a:avLst/>
          </a:prstGeom>
        </p:spPr>
      </p:pic>
      <p:sp>
        <p:nvSpPr>
          <p:cNvPr id="8" name="Flowchart: Punched Tape 7"/>
          <p:cNvSpPr/>
          <p:nvPr/>
        </p:nvSpPr>
        <p:spPr>
          <a:xfrm>
            <a:off x="953180" y="4953000"/>
            <a:ext cx="7962220" cy="19050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smtClean="0">
                <a:solidFill>
                  <a:schemeClr val="bg1"/>
                </a:solidFill>
                <a:latin typeface="NikoshBAN" panose="02000000000000000000" pitchFamily="2" charset="0"/>
                <a:cs typeface="NikoshBAN" panose="02000000000000000000" pitchFamily="2" charset="0"/>
              </a:rPr>
              <a:t>বিজ্ঞপনের</a:t>
            </a:r>
            <a:r>
              <a:rPr lang="en-US" sz="3200" dirty="0" smtClean="0">
                <a:solidFill>
                  <a:schemeClr val="bg1"/>
                </a:solidFill>
                <a:latin typeface="NikoshBAN" panose="02000000000000000000" pitchFamily="2" charset="0"/>
                <a:cs typeface="NikoshBAN" panose="02000000000000000000" pitchFamily="2" charset="0"/>
              </a:rPr>
              <a:t> ১০ </a:t>
            </a:r>
            <a:r>
              <a:rPr lang="en-US" sz="3200" dirty="0" err="1" smtClean="0">
                <a:solidFill>
                  <a:schemeClr val="bg1"/>
                </a:solidFill>
                <a:latin typeface="NikoshBAN" panose="02000000000000000000" pitchFamily="2" charset="0"/>
                <a:cs typeface="NikoshBAN" panose="02000000000000000000" pitchFamily="2" charset="0"/>
              </a:rPr>
              <a:t>টি</a:t>
            </a:r>
            <a:r>
              <a:rPr lang="en-US" sz="3200" dirty="0" smtClean="0">
                <a:solidFill>
                  <a:schemeClr val="bg1"/>
                </a:solidFill>
                <a:latin typeface="NikoshBAN" panose="02000000000000000000" pitchFamily="2" charset="0"/>
                <a:cs typeface="NikoshBAN" panose="02000000000000000000" pitchFamily="2" charset="0"/>
              </a:rPr>
              <a:t> </a:t>
            </a:r>
            <a:r>
              <a:rPr lang="en-US" sz="3200" smtClean="0">
                <a:solidFill>
                  <a:schemeClr val="bg1"/>
                </a:solidFill>
                <a:latin typeface="NikoshBAN" panose="02000000000000000000" pitchFamily="2" charset="0"/>
                <a:cs typeface="NikoshBAN" panose="02000000000000000000" pitchFamily="2" charset="0"/>
              </a:rPr>
              <a:t>মাধ্যম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লিখে</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আনবে</a:t>
            </a:r>
            <a:r>
              <a:rPr lang="en-US" sz="3200" dirty="0" smtClean="0">
                <a:solidFill>
                  <a:schemeClr val="bg1"/>
                </a:solidFill>
                <a:latin typeface="NikoshBAN" panose="02000000000000000000" pitchFamily="2" charset="0"/>
                <a:cs typeface="NikoshBAN" panose="02000000000000000000" pitchFamily="2" charset="0"/>
              </a:rPr>
              <a:t>।</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022273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6" descr="Animated Thank You.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066800"/>
            <a:ext cx="5209223" cy="4910398"/>
          </a:xfrm>
        </p:spPr>
      </p:pic>
      <p:pic>
        <p:nvPicPr>
          <p:cNvPr id="32771" name="Content Placeholder 3" descr="thank yo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0391" y="228600"/>
            <a:ext cx="19502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195" y="460578"/>
            <a:ext cx="2428875" cy="3238500"/>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6773" y="2941224"/>
            <a:ext cx="3160776" cy="269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1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path" presetSubtype="0" accel="50000" decel="50000" fill="hold" nodeType="clickEffect">
                                  <p:stCondLst>
                                    <p:cond delay="0"/>
                                  </p:stCondLst>
                                  <p:childTnLst>
                                    <p:animMotion origin="layout" path="M 0 0 L 0.125 0 L 0.188 0.109 L 0.125 0.217 L 0 0.217 L -0.063 0.109 L 0 0 Z" pathEditMode="relative" ptsTypes="">
                                      <p:cBhvr>
                                        <p:cTn id="12" dur="2000" fill="hold"/>
                                        <p:tgtEl>
                                          <p:spTgt spid="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277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5" presetClass="path" presetSubtype="0" accel="50000" decel="50000" fill="hold" nodeType="clickEffect">
                                  <p:stCondLst>
                                    <p:cond delay="0"/>
                                  </p:stCondLst>
                                  <p:childTnLst>
                                    <p:animMotion origin="layout" path="M 0 0 L 0.029 0.091 L 0.125 0.091 L 0.048 0.147 L 0.077 0.238 L 0 0.182 L -0.077 0.238 L -0.048 0.147 L -0.125 0.091 L -0.029 0.091 L 0 0 Z" pathEditMode="relative" ptsTypes="">
                                      <p:cBhvr>
                                        <p:cTn id="20" dur="2000" fill="hold"/>
                                        <p:tgtEl>
                                          <p:spTgt spid="32770"/>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58" presetClass="path" presetSubtype="0" accel="50000" decel="50000" fill="hold" nodeType="clickEffect">
                                  <p:stCondLst>
                                    <p:cond delay="0"/>
                                  </p:stCondLst>
                                  <p:childTnLst>
                                    <p:animMotion origin="layout" path="M 0 0 L 0.04 0.067 C 0.049 0.081 0.054 0.102 0.054 0.124 C 0.054 0.149 0.049 0.169 0.04 0.183 L 0 0.25 E" pathEditMode="relative" ptsTypes="">
                                      <p:cBhvr>
                                        <p:cTn id="24" dur="2000" fill="hold"/>
                                        <p:tgtEl>
                                          <p:spTgt spid="4"/>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p:cTn id="28" dur="500"/>
                                        <p:tgtEl>
                                          <p:spTgt spid="32771"/>
                                        </p:tgtEl>
                                        <p:attrNameLst>
                                          <p:attrName>ppt_w</p:attrName>
                                        </p:attrNameLst>
                                      </p:cBhvr>
                                      <p:tavLst>
                                        <p:tav tm="0">
                                          <p:val>
                                            <p:strVal val="ppt_w"/>
                                          </p:val>
                                        </p:tav>
                                        <p:tav tm="100000">
                                          <p:val>
                                            <p:fltVal val="0"/>
                                          </p:val>
                                        </p:tav>
                                      </p:tavLst>
                                    </p:anim>
                                    <p:anim calcmode="lin" valueType="num">
                                      <p:cBhvr>
                                        <p:cTn id="29" dur="500"/>
                                        <p:tgtEl>
                                          <p:spTgt spid="32771"/>
                                        </p:tgtEl>
                                        <p:attrNameLst>
                                          <p:attrName>ppt_h</p:attrName>
                                        </p:attrNameLst>
                                      </p:cBhvr>
                                      <p:tavLst>
                                        <p:tav tm="0">
                                          <p:val>
                                            <p:strVal val="ppt_h"/>
                                          </p:val>
                                        </p:tav>
                                        <p:tav tm="100000">
                                          <p:val>
                                            <p:fltVal val="0"/>
                                          </p:val>
                                        </p:tav>
                                      </p:tavLst>
                                    </p:anim>
                                    <p:set>
                                      <p:cBhvr>
                                        <p:cTn id="30" dur="1" fill="hold">
                                          <p:stCondLst>
                                            <p:cond delay="499"/>
                                          </p:stCondLst>
                                        </p:cTn>
                                        <p:tgtEl>
                                          <p:spTgt spid="327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nodeType="clickEffect">
                                  <p:stCondLst>
                                    <p:cond delay="0"/>
                                  </p:stCondLst>
                                  <p:childTnLst>
                                    <p:animEffect transition="out" filter="wheel(1)">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9" presetClass="exit" presetSubtype="0" accel="100000" fill="hold" nodeType="clickEffect">
                                  <p:stCondLst>
                                    <p:cond delay="0"/>
                                  </p:stCondLst>
                                  <p:childTnLst>
                                    <p:anim calcmode="lin" valueType="num">
                                      <p:cBhvr>
                                        <p:cTn id="39" dur="500"/>
                                        <p:tgtEl>
                                          <p:spTgt spid="32770"/>
                                        </p:tgtEl>
                                        <p:attrNameLst>
                                          <p:attrName>ppt_w</p:attrName>
                                        </p:attrNameLst>
                                      </p:cBhvr>
                                      <p:tavLst>
                                        <p:tav tm="0">
                                          <p:val>
                                            <p:strVal val="ppt_w"/>
                                          </p:val>
                                        </p:tav>
                                        <p:tav tm="100000">
                                          <p:val>
                                            <p:fltVal val="0"/>
                                          </p:val>
                                        </p:tav>
                                      </p:tavLst>
                                    </p:anim>
                                    <p:anim calcmode="lin" valueType="num">
                                      <p:cBhvr>
                                        <p:cTn id="40" dur="500"/>
                                        <p:tgtEl>
                                          <p:spTgt spid="32770"/>
                                        </p:tgtEl>
                                        <p:attrNameLst>
                                          <p:attrName>ppt_h</p:attrName>
                                        </p:attrNameLst>
                                      </p:cBhvr>
                                      <p:tavLst>
                                        <p:tav tm="0">
                                          <p:val>
                                            <p:strVal val="ppt_h"/>
                                          </p:val>
                                        </p:tav>
                                        <p:tav tm="100000">
                                          <p:val>
                                            <p:fltVal val="0"/>
                                          </p:val>
                                        </p:tav>
                                      </p:tavLst>
                                    </p:anim>
                                    <p:anim calcmode="lin" valueType="num">
                                      <p:cBhvr>
                                        <p:cTn id="41" dur="500"/>
                                        <p:tgtEl>
                                          <p:spTgt spid="32770"/>
                                        </p:tgtEl>
                                        <p:attrNameLst>
                                          <p:attrName>style.rotation</p:attrName>
                                        </p:attrNameLst>
                                      </p:cBhvr>
                                      <p:tavLst>
                                        <p:tav tm="0">
                                          <p:val>
                                            <p:fltVal val="0"/>
                                          </p:val>
                                        </p:tav>
                                        <p:tav tm="100000">
                                          <p:val>
                                            <p:fltVal val="360"/>
                                          </p:val>
                                        </p:tav>
                                      </p:tavLst>
                                    </p:anim>
                                    <p:animEffect transition="out" filter="fade">
                                      <p:cBhvr>
                                        <p:cTn id="42" dur="500"/>
                                        <p:tgtEl>
                                          <p:spTgt spid="32770"/>
                                        </p:tgtEl>
                                      </p:cBhvr>
                                    </p:animEffect>
                                    <p:set>
                                      <p:cBhvr>
                                        <p:cTn id="43" dur="1" fill="hold">
                                          <p:stCondLst>
                                            <p:cond delay="499"/>
                                          </p:stCondLst>
                                        </p:cTn>
                                        <p:tgtEl>
                                          <p:spTgt spid="327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nodeType="clickEffect">
                                  <p:stCondLst>
                                    <p:cond delay="0"/>
                                  </p:stCondLst>
                                  <p:childTnLst>
                                    <p:animEffect transition="out" filter="diamond(out)">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838200" y="0"/>
            <a:ext cx="7315200" cy="1219200"/>
          </a:xfrm>
          <a:prstGeom prst="cloud">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rPr>
              <a:t>পাঠ </a:t>
            </a:r>
            <a:r>
              <a:rPr lang="bn-BD" sz="4800" b="1" dirty="0" smtClean="0">
                <a:solidFill>
                  <a:schemeClr val="tx1"/>
                </a:solidFill>
              </a:rPr>
              <a:t>ঘোষণা</a:t>
            </a:r>
            <a:endParaRPr lang="en-US" sz="4800" b="1" dirty="0">
              <a:solidFill>
                <a:schemeClr val="tx1"/>
              </a:solidFill>
            </a:endParaRPr>
          </a:p>
        </p:txBody>
      </p:sp>
      <p:sp>
        <p:nvSpPr>
          <p:cNvPr id="8" name="Right Arrow 7"/>
          <p:cNvSpPr/>
          <p:nvPr/>
        </p:nvSpPr>
        <p:spPr>
          <a:xfrm>
            <a:off x="0" y="3276600"/>
            <a:ext cx="3117960" cy="1981200"/>
          </a:xfrm>
          <a:prstGeom prst="rightArrow">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FFFF00"/>
                </a:solidFill>
                <a:latin typeface="NikoshBAN" panose="02000000000000000000" pitchFamily="2" charset="0"/>
                <a:cs typeface="NikoshBAN" panose="02000000000000000000" pitchFamily="2" charset="0"/>
              </a:rPr>
              <a:t>শি</a:t>
            </a:r>
            <a:r>
              <a:rPr lang="en-US" sz="5400" dirty="0" err="1">
                <a:solidFill>
                  <a:srgbClr val="FFFF00"/>
                </a:solidFill>
                <a:latin typeface="NikoshBAN" panose="02000000000000000000" pitchFamily="2" charset="0"/>
                <a:cs typeface="NikoshBAN" panose="02000000000000000000" pitchFamily="2" charset="0"/>
              </a:rPr>
              <a:t>রো</a:t>
            </a:r>
            <a:r>
              <a:rPr lang="bn-BD" sz="5400" dirty="0" smtClean="0">
                <a:solidFill>
                  <a:srgbClr val="FFFF00"/>
                </a:solidFill>
                <a:latin typeface="NikoshBAN" panose="02000000000000000000" pitchFamily="2" charset="0"/>
                <a:cs typeface="NikoshBAN" panose="02000000000000000000" pitchFamily="2" charset="0"/>
              </a:rPr>
              <a:t>নাম</a:t>
            </a:r>
            <a:endParaRPr lang="en-US" sz="5400" dirty="0">
              <a:solidFill>
                <a:srgbClr val="FFFF00"/>
              </a:solidFill>
              <a:latin typeface="NikoshBAN" panose="02000000000000000000" pitchFamily="2" charset="0"/>
              <a:cs typeface="NikoshBAN" panose="02000000000000000000" pitchFamily="2" charset="0"/>
            </a:endParaRPr>
          </a:p>
        </p:txBody>
      </p:sp>
      <p:sp>
        <p:nvSpPr>
          <p:cNvPr id="5" name="Rectangle 4"/>
          <p:cNvSpPr/>
          <p:nvPr/>
        </p:nvSpPr>
        <p:spPr>
          <a:xfrm>
            <a:off x="3079860" y="1874728"/>
            <a:ext cx="6064140" cy="4832092"/>
          </a:xfrm>
          <a:prstGeom prst="rect">
            <a:avLst/>
          </a:prstGeom>
        </p:spPr>
        <p:txBody>
          <a:bodyPr wrap="square">
            <a:spAutoFit/>
          </a:bodyPr>
          <a:lstStyle/>
          <a:p>
            <a:r>
              <a:rPr lang="en-US" sz="4400" dirty="0" err="1" smtClean="0">
                <a:solidFill>
                  <a:schemeClr val="bg1"/>
                </a:solidFill>
                <a:latin typeface="NikoshBAN" panose="02000000000000000000" pitchFamily="2" charset="0"/>
                <a:cs typeface="NikoshBAN" panose="02000000000000000000" pitchFamily="2" charset="0"/>
              </a:rPr>
              <a:t>বিক্রয়</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প্রসারের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ধারনা</a:t>
            </a:r>
            <a:endParaRPr lang="en-US" sz="4400" dirty="0" smtClean="0">
              <a:solidFill>
                <a:schemeClr val="bg1"/>
              </a:solidFill>
              <a:latin typeface="NikoshBAN" panose="02000000000000000000" pitchFamily="2" charset="0"/>
              <a:cs typeface="NikoshBAN" panose="02000000000000000000" pitchFamily="2" charset="0"/>
            </a:endParaRPr>
          </a:p>
          <a:p>
            <a:r>
              <a:rPr lang="en-US" sz="4400" dirty="0" err="1" smtClean="0">
                <a:solidFill>
                  <a:schemeClr val="bg1"/>
                </a:solidFill>
                <a:latin typeface="NikoshBAN" panose="02000000000000000000" pitchFamily="2" charset="0"/>
                <a:cs typeface="NikoshBAN" panose="02000000000000000000" pitchFamily="2" charset="0"/>
              </a:rPr>
              <a:t>বিক্রয়</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প্রসারের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হাতিয়ার</a:t>
            </a:r>
            <a:endParaRPr lang="en-US" sz="4400" dirty="0" smtClean="0">
              <a:solidFill>
                <a:schemeClr val="bg1"/>
              </a:solidFill>
              <a:latin typeface="NikoshBAN" panose="02000000000000000000" pitchFamily="2" charset="0"/>
              <a:cs typeface="NikoshBAN" panose="02000000000000000000" pitchFamily="2" charset="0"/>
            </a:endParaRPr>
          </a:p>
          <a:p>
            <a:r>
              <a:rPr lang="en-US" sz="4400" dirty="0" err="1" smtClean="0">
                <a:solidFill>
                  <a:schemeClr val="bg1"/>
                </a:solidFill>
                <a:latin typeface="NikoshBAN" panose="02000000000000000000" pitchFamily="2" charset="0"/>
                <a:cs typeface="NikoshBAN" panose="02000000000000000000" pitchFamily="2" charset="0"/>
              </a:rPr>
              <a:t>বিক্রয়</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প্রসারের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উদ্দেশ্য</a:t>
            </a:r>
            <a:endParaRPr lang="en-US" sz="4400" dirty="0" smtClean="0">
              <a:solidFill>
                <a:schemeClr val="bg1"/>
              </a:solidFill>
              <a:latin typeface="NikoshBAN" panose="02000000000000000000" pitchFamily="2" charset="0"/>
              <a:cs typeface="NikoshBAN" panose="02000000000000000000" pitchFamily="2" charset="0"/>
            </a:endParaRPr>
          </a:p>
          <a:p>
            <a:r>
              <a:rPr lang="en-US" sz="4400" dirty="0" err="1" smtClean="0">
                <a:solidFill>
                  <a:schemeClr val="bg1"/>
                </a:solidFill>
                <a:latin typeface="NikoshBAN" panose="02000000000000000000" pitchFamily="2" charset="0"/>
                <a:cs typeface="NikoshBAN" panose="02000000000000000000" pitchFamily="2" charset="0"/>
              </a:rPr>
              <a:t>বিজ্ঞাপনের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ধারণা</a:t>
            </a:r>
            <a:endParaRPr lang="en-US" sz="4400" dirty="0" smtClean="0">
              <a:solidFill>
                <a:schemeClr val="bg1"/>
              </a:solidFill>
              <a:latin typeface="NikoshBAN" panose="02000000000000000000" pitchFamily="2" charset="0"/>
              <a:cs typeface="NikoshBAN" panose="02000000000000000000" pitchFamily="2" charset="0"/>
            </a:endParaRPr>
          </a:p>
          <a:p>
            <a:r>
              <a:rPr lang="en-US" sz="4400" dirty="0" err="1" smtClean="0">
                <a:solidFill>
                  <a:schemeClr val="bg1"/>
                </a:solidFill>
                <a:latin typeface="NikoshBAN" panose="02000000000000000000" pitchFamily="2" charset="0"/>
                <a:cs typeface="NikoshBAN" panose="02000000000000000000" pitchFamily="2" charset="0"/>
              </a:rPr>
              <a:t>বিজ্ঞাপনের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গুরুত্ব</a:t>
            </a:r>
            <a:endParaRPr lang="en-US" sz="4400" dirty="0" smtClean="0">
              <a:solidFill>
                <a:schemeClr val="bg1"/>
              </a:solidFill>
              <a:latin typeface="NikoshBAN" panose="02000000000000000000" pitchFamily="2" charset="0"/>
              <a:cs typeface="NikoshBAN" panose="02000000000000000000" pitchFamily="2" charset="0"/>
            </a:endParaRPr>
          </a:p>
          <a:p>
            <a:r>
              <a:rPr lang="en-US" sz="4400" dirty="0" err="1" smtClean="0">
                <a:solidFill>
                  <a:schemeClr val="bg1"/>
                </a:solidFill>
                <a:latin typeface="NikoshBAN" panose="02000000000000000000" pitchFamily="2" charset="0"/>
                <a:cs typeface="NikoshBAN" panose="02000000000000000000" pitchFamily="2" charset="0"/>
              </a:rPr>
              <a:t>বিজ্ঞাপনের্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মাধ্যম</a:t>
            </a:r>
            <a:r>
              <a:rPr lang="en-US" sz="4400" dirty="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সমূহ</a:t>
            </a:r>
            <a:endParaRPr lang="en-US" sz="4400" dirty="0" smtClean="0">
              <a:solidFill>
                <a:schemeClr val="bg1"/>
              </a:solidFill>
              <a:latin typeface="NikoshBAN" panose="02000000000000000000" pitchFamily="2" charset="0"/>
              <a:cs typeface="NikoshBAN" panose="02000000000000000000" pitchFamily="2" charset="0"/>
            </a:endParaRPr>
          </a:p>
          <a:p>
            <a:r>
              <a:rPr lang="en-US" sz="4400" dirty="0" err="1" smtClean="0">
                <a:solidFill>
                  <a:schemeClr val="bg1"/>
                </a:solidFill>
                <a:latin typeface="NikoshBAN" panose="02000000000000000000" pitchFamily="2" charset="0"/>
                <a:cs typeface="NikoshBAN" panose="02000000000000000000" pitchFamily="2" charset="0"/>
              </a:rPr>
              <a:t>প্রচার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ধারণা</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ওে</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বৈশিষ্ট্য</a:t>
            </a:r>
            <a:endParaRPr lang="en-US" sz="4400"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77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7">
                                            <p:txEl>
                                              <p:pRg st="0" end="0"/>
                                            </p:txEl>
                                          </p:spTgt>
                                        </p:tgtEl>
                                      </p:cBhvr>
                                    </p:animEffect>
                                    <p:set>
                                      <p:cBhvr>
                                        <p:cTn id="27" dur="1" fill="hold">
                                          <p:stCondLst>
                                            <p:cond delay="1999"/>
                                          </p:stCondLst>
                                        </p:cTn>
                                        <p:tgtEl>
                                          <p:spTgt spid="7">
                                            <p:txEl>
                                              <p:pRg st="0" end="0"/>
                                            </p:txEl>
                                          </p:spTgt>
                                        </p:tgtEl>
                                        <p:attrNameLst>
                                          <p:attrName>style.visibility</p:attrName>
                                        </p:attrNameLst>
                                      </p:cBhvr>
                                      <p:to>
                                        <p:strVal val="hidden"/>
                                      </p:to>
                                    </p:set>
                                  </p:childTnLst>
                                </p:cTn>
                              </p:par>
                              <p:par>
                                <p:cTn id="28" presetID="20" presetClass="exit" presetSubtype="0" fill="hold" grpId="1" nodeType="withEffect">
                                  <p:stCondLst>
                                    <p:cond delay="0"/>
                                  </p:stCondLst>
                                  <p:childTnLst>
                                    <p:animEffect transition="out" filter="wedge">
                                      <p:cBhvr>
                                        <p:cTn id="29" dur="2000"/>
                                        <p:tgtEl>
                                          <p:spTgt spid="7">
                                            <p:bg/>
                                          </p:spTgt>
                                        </p:tgtEl>
                                      </p:cBhvr>
                                    </p:animEffect>
                                    <p:set>
                                      <p:cBhvr>
                                        <p:cTn id="30" dur="1" fill="hold">
                                          <p:stCondLst>
                                            <p:cond delay="1999"/>
                                          </p:stCondLst>
                                        </p:cTn>
                                        <p:tgtEl>
                                          <p:spTgt spid="7">
                                            <p:bg/>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8">
                                            <p:txEl>
                                              <p:pRg st="0" end="0"/>
                                            </p:txEl>
                                          </p:spTgt>
                                        </p:tgtEl>
                                      </p:cBhvr>
                                    </p:animEffect>
                                    <p:set>
                                      <p:cBhvr>
                                        <p:cTn id="35" dur="1" fill="hold">
                                          <p:stCondLst>
                                            <p:cond delay="1999"/>
                                          </p:stCondLst>
                                        </p:cTn>
                                        <p:tgtEl>
                                          <p:spTgt spid="8">
                                            <p:txEl>
                                              <p:pRg st="0" end="0"/>
                                            </p:txEl>
                                          </p:spTgt>
                                        </p:tgtEl>
                                        <p:attrNameLst>
                                          <p:attrName>style.visibility</p:attrName>
                                        </p:attrNameLst>
                                      </p:cBhvr>
                                      <p:to>
                                        <p:strVal val="hidden"/>
                                      </p:to>
                                    </p:set>
                                  </p:childTnLst>
                                </p:cTn>
                              </p:par>
                              <p:par>
                                <p:cTn id="36" presetID="20" presetClass="exit" presetSubtype="0" fill="hold" grpId="1" nodeType="withEffect">
                                  <p:stCondLst>
                                    <p:cond delay="0"/>
                                  </p:stCondLst>
                                  <p:childTnLst>
                                    <p:animEffect transition="out" filter="wedge">
                                      <p:cBhvr>
                                        <p:cTn id="37" dur="2000"/>
                                        <p:tgtEl>
                                          <p:spTgt spid="8">
                                            <p:bg/>
                                          </p:spTgt>
                                        </p:tgtEl>
                                      </p:cBhvr>
                                    </p:animEffect>
                                    <p:set>
                                      <p:cBhvr>
                                        <p:cTn id="38" dur="1" fill="hold">
                                          <p:stCondLst>
                                            <p:cond delay="1999"/>
                                          </p:stCondLst>
                                        </p:cTn>
                                        <p:tgtEl>
                                          <p:spTgt spid="8">
                                            <p:bg/>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build="allAtOnce" animBg="1"/>
      <p:bldP spid="8" grpId="0" animBg="1"/>
      <p:bldP spid="8" grpId="1" build="allAtOnce"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685800" y="609600"/>
            <a:ext cx="2819400" cy="548640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3647208" y="1143000"/>
            <a:ext cx="2372592" cy="46482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rot="10800000" flipV="1">
            <a:off x="457200" y="-76201"/>
            <a:ext cx="7924800" cy="1524001"/>
          </a:xfrm>
          <a:prstGeom prst="star6">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anose="02000000000000000000" pitchFamily="2" charset="0"/>
                <a:cs typeface="NikoshBAN" panose="02000000000000000000" pitchFamily="2" charset="0"/>
              </a:rPr>
              <a:t>শিখন </a:t>
            </a:r>
            <a:r>
              <a:rPr lang="bn-BD" sz="5400" dirty="0" smtClean="0">
                <a:solidFill>
                  <a:schemeClr val="tx1"/>
                </a:solidFill>
                <a:latin typeface="NikoshBAN" panose="02000000000000000000" pitchFamily="2" charset="0"/>
                <a:cs typeface="NikoshBAN" panose="02000000000000000000" pitchFamily="2" charset="0"/>
              </a:rPr>
              <a:t>ফল</a:t>
            </a:r>
            <a:endParaRPr lang="en-US" sz="54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1447800" y="1109366"/>
            <a:ext cx="5181600" cy="12953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NikoshBAN" panose="02000000000000000000" pitchFamily="2" charset="0"/>
              <a:cs typeface="NikoshBAN" panose="02000000000000000000" pitchFamily="2" charset="0"/>
            </a:endParaRPr>
          </a:p>
          <a:p>
            <a:pPr algn="ctr"/>
            <a:endParaRPr lang="en-US" sz="2800" b="1" dirty="0" smtClean="0">
              <a:solidFill>
                <a:schemeClr val="bg1"/>
              </a:solidFill>
              <a:latin typeface="NikoshBAN" panose="02000000000000000000" pitchFamily="2" charset="0"/>
              <a:cs typeface="NikoshBAN" panose="02000000000000000000" pitchFamily="2" charset="0"/>
            </a:endParaRPr>
          </a:p>
          <a:p>
            <a:pPr algn="ctr"/>
            <a:r>
              <a:rPr lang="bn-BD" sz="2800" b="1" dirty="0" smtClean="0">
                <a:solidFill>
                  <a:schemeClr val="bg1"/>
                </a:solidFill>
                <a:latin typeface="NikoshBAN" panose="02000000000000000000" pitchFamily="2" charset="0"/>
                <a:cs typeface="NikoshBAN" panose="02000000000000000000" pitchFamily="2" charset="0"/>
              </a:rPr>
              <a:t>এ </a:t>
            </a:r>
            <a:r>
              <a:rPr lang="bn-BD" sz="2800" b="1" dirty="0">
                <a:solidFill>
                  <a:schemeClr val="bg1"/>
                </a:solidFill>
                <a:latin typeface="NikoshBAN" panose="02000000000000000000" pitchFamily="2" charset="0"/>
                <a:cs typeface="NikoshBAN" panose="02000000000000000000" pitchFamily="2" charset="0"/>
              </a:rPr>
              <a:t>পাঠ থেকে </a:t>
            </a:r>
            <a:r>
              <a:rPr lang="bn-BD" sz="2800" b="1" dirty="0" smtClean="0">
                <a:solidFill>
                  <a:schemeClr val="bg1"/>
                </a:solidFill>
                <a:latin typeface="NikoshBAN" panose="02000000000000000000" pitchFamily="2" charset="0"/>
                <a:cs typeface="NikoshBAN" panose="02000000000000000000" pitchFamily="2" charset="0"/>
              </a:rPr>
              <a:t>শিক্ষার্থীরা-</a:t>
            </a:r>
            <a:endParaRPr lang="en-US" sz="2800" b="1" dirty="0" smtClean="0">
              <a:solidFill>
                <a:schemeClr val="bg1"/>
              </a:solidFill>
              <a:latin typeface="NikoshBAN" panose="02000000000000000000" pitchFamily="2" charset="0"/>
              <a:cs typeface="NikoshBAN" panose="02000000000000000000" pitchFamily="2" charset="0"/>
            </a:endParaRPr>
          </a:p>
          <a:p>
            <a:pPr algn="ctr"/>
            <a:r>
              <a:rPr lang="en-US" sz="2800" b="1" dirty="0" err="1" smtClean="0">
                <a:solidFill>
                  <a:schemeClr val="bg1"/>
                </a:solidFill>
                <a:latin typeface="NikoshBAN" panose="02000000000000000000" pitchFamily="2" charset="0"/>
                <a:cs typeface="NikoshBAN" panose="02000000000000000000" pitchFamily="2" charset="0"/>
              </a:rPr>
              <a:t>ব্যাখ্যা</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করতে</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পারবে</a:t>
            </a:r>
            <a:r>
              <a:rPr lang="bn-BD" sz="4000" b="1" dirty="0" smtClean="0">
                <a:solidFill>
                  <a:schemeClr val="bg1"/>
                </a:solidFill>
                <a:latin typeface="NikoshBAN" panose="02000000000000000000" pitchFamily="2" charset="0"/>
                <a:cs typeface="NikoshBAN" panose="02000000000000000000" pitchFamily="2" charset="0"/>
              </a:rPr>
              <a:t>--</a:t>
            </a:r>
            <a:endParaRPr lang="en-US" sz="4000" dirty="0">
              <a:solidFill>
                <a:schemeClr val="bg1"/>
              </a:solidFill>
              <a:latin typeface="NikoshBAN" panose="02000000000000000000" pitchFamily="2" charset="0"/>
              <a:cs typeface="NikoshBAN" panose="02000000000000000000" pitchFamily="2" charset="0"/>
            </a:endParaRPr>
          </a:p>
        </p:txBody>
      </p:sp>
      <p:sp>
        <p:nvSpPr>
          <p:cNvPr id="20" name="Rectangle 19"/>
          <p:cNvSpPr/>
          <p:nvPr/>
        </p:nvSpPr>
        <p:spPr>
          <a:xfrm>
            <a:off x="4648200" y="1981200"/>
            <a:ext cx="4267200" cy="461665"/>
          </a:xfrm>
          <a:prstGeom prst="rect">
            <a:avLst/>
          </a:prstGeom>
        </p:spPr>
        <p:txBody>
          <a:bodyPr wrap="square">
            <a:spAutoFit/>
          </a:bodyPr>
          <a:lstStyle/>
          <a:p>
            <a:r>
              <a:rPr lang="en-US" sz="2400" b="1" dirty="0" smtClean="0">
                <a:solidFill>
                  <a:srgbClr val="FF0000"/>
                </a:solidFill>
                <a:latin typeface="NikoshBAN" panose="02000000000000000000" pitchFamily="2" charset="0"/>
                <a:cs typeface="NikoshBAN" panose="02000000000000000000" pitchFamily="2" charset="0"/>
              </a:rPr>
              <a:t> </a:t>
            </a:r>
            <a:endParaRPr lang="en-US" sz="2400" b="1" dirty="0">
              <a:solidFill>
                <a:srgbClr val="FF0000"/>
              </a:solidFill>
              <a:latin typeface="NikoshBAN" panose="02000000000000000000" pitchFamily="2" charset="0"/>
              <a:cs typeface="NikoshBAN" panose="02000000000000000000" pitchFamily="2" charset="0"/>
            </a:endParaRPr>
          </a:p>
        </p:txBody>
      </p:sp>
      <p:sp>
        <p:nvSpPr>
          <p:cNvPr id="3" name="Title 2"/>
          <p:cNvSpPr>
            <a:spLocks noGrp="1"/>
          </p:cNvSpPr>
          <p:nvPr>
            <p:ph type="title"/>
          </p:nvPr>
        </p:nvSpPr>
        <p:spPr/>
        <p:txBody>
          <a:bodyPr/>
          <a:lstStyle/>
          <a:p>
            <a:r>
              <a:rPr lang="en-US" dirty="0" smtClean="0"/>
              <a:t>.</a:t>
            </a:r>
            <a:endParaRPr lang="en-US" dirty="0"/>
          </a:p>
        </p:txBody>
      </p:sp>
      <p:sp>
        <p:nvSpPr>
          <p:cNvPr id="4" name="Content Placeholder 3"/>
          <p:cNvSpPr>
            <a:spLocks noGrp="1"/>
          </p:cNvSpPr>
          <p:nvPr>
            <p:ph idx="1"/>
          </p:nvPr>
        </p:nvSpPr>
        <p:spPr>
          <a:xfrm>
            <a:off x="457200" y="2667000"/>
            <a:ext cx="8229600" cy="3581400"/>
          </a:xfrm>
          <a:solidFill>
            <a:srgbClr val="00B0F0"/>
          </a:solidFill>
        </p:spPr>
        <p:txBody>
          <a:bodyPr>
            <a:normAutofit lnSpcReduction="10000"/>
          </a:bodyPr>
          <a:lstStyle/>
          <a:p>
            <a:r>
              <a:rPr lang="as-IN" b="1" dirty="0">
                <a:solidFill>
                  <a:schemeClr val="bg1"/>
                </a:solidFill>
                <a:latin typeface="NikoshBAN" panose="02000000000000000000" pitchFamily="2" charset="0"/>
                <a:cs typeface="NikoshBAN" panose="02000000000000000000" pitchFamily="2" charset="0"/>
              </a:rPr>
              <a:t>বিক্রয় প্রসারের ধারনা</a:t>
            </a:r>
          </a:p>
          <a:p>
            <a:r>
              <a:rPr lang="as-IN" b="1" dirty="0">
                <a:solidFill>
                  <a:schemeClr val="bg1"/>
                </a:solidFill>
                <a:latin typeface="NikoshBAN" panose="02000000000000000000" pitchFamily="2" charset="0"/>
                <a:cs typeface="NikoshBAN" panose="02000000000000000000" pitchFamily="2" charset="0"/>
              </a:rPr>
              <a:t>বিক্রয় প্রসারের হাতিয়ার</a:t>
            </a:r>
          </a:p>
          <a:p>
            <a:r>
              <a:rPr lang="as-IN" b="1" dirty="0">
                <a:solidFill>
                  <a:schemeClr val="bg1"/>
                </a:solidFill>
                <a:latin typeface="NikoshBAN" panose="02000000000000000000" pitchFamily="2" charset="0"/>
                <a:cs typeface="NikoshBAN" panose="02000000000000000000" pitchFamily="2" charset="0"/>
              </a:rPr>
              <a:t>বিক্রয় প্রসারের উদ্দেশ্য</a:t>
            </a:r>
          </a:p>
          <a:p>
            <a:r>
              <a:rPr lang="as-IN" b="1" dirty="0">
                <a:solidFill>
                  <a:schemeClr val="bg1"/>
                </a:solidFill>
                <a:latin typeface="NikoshBAN" panose="02000000000000000000" pitchFamily="2" charset="0"/>
                <a:cs typeface="NikoshBAN" panose="02000000000000000000" pitchFamily="2" charset="0"/>
              </a:rPr>
              <a:t>বিজ্ঞাপনের ধারণা</a:t>
            </a:r>
          </a:p>
          <a:p>
            <a:r>
              <a:rPr lang="as-IN" b="1" dirty="0">
                <a:solidFill>
                  <a:schemeClr val="bg1"/>
                </a:solidFill>
                <a:latin typeface="NikoshBAN" panose="02000000000000000000" pitchFamily="2" charset="0"/>
                <a:cs typeface="NikoshBAN" panose="02000000000000000000" pitchFamily="2" charset="0"/>
              </a:rPr>
              <a:t>বিজ্ঞাপনের গুরুত্ব</a:t>
            </a:r>
          </a:p>
          <a:p>
            <a:r>
              <a:rPr lang="as-IN" b="1" dirty="0">
                <a:solidFill>
                  <a:schemeClr val="bg1"/>
                </a:solidFill>
                <a:latin typeface="NikoshBAN" panose="02000000000000000000" pitchFamily="2" charset="0"/>
                <a:cs typeface="NikoshBAN" panose="02000000000000000000" pitchFamily="2" charset="0"/>
              </a:rPr>
              <a:t>বিজ্ঞাপনের্ মাধ্যম সমূহ</a:t>
            </a:r>
          </a:p>
          <a:p>
            <a:r>
              <a:rPr lang="as-IN" b="1" dirty="0">
                <a:solidFill>
                  <a:schemeClr val="bg1"/>
                </a:solidFill>
                <a:latin typeface="NikoshBAN" panose="02000000000000000000" pitchFamily="2" charset="0"/>
                <a:cs typeface="NikoshBAN" panose="02000000000000000000" pitchFamily="2" charset="0"/>
              </a:rPr>
              <a:t>প্রচার ধারণা  ওে বৈশিষ্ট্য</a:t>
            </a:r>
          </a:p>
        </p:txBody>
      </p:sp>
    </p:spTree>
    <p:extLst>
      <p:ext uri="{BB962C8B-B14F-4D97-AF65-F5344CB8AC3E}">
        <p14:creationId xmlns:p14="http://schemas.microsoft.com/office/powerpoint/2010/main" val="14731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500"/>
                                  </p:stCondLst>
                                  <p:childTnLst>
                                    <p:animEffect transition="out" filter="wedg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8705850" cy="1138773"/>
          </a:xfrm>
          <a:prstGeom prst="rect">
            <a:avLst/>
          </a:prstGeom>
          <a:noFill/>
        </p:spPr>
        <p:txBody>
          <a:bodyPr wrap="square" rtlCol="0">
            <a:spAutoFit/>
          </a:bodyPr>
          <a:lstStyle/>
          <a:p>
            <a:r>
              <a:rPr lang="en-US" sz="4000" dirty="0" smtClean="0"/>
              <a:t>             </a:t>
            </a:r>
            <a:r>
              <a:rPr lang="en-US" sz="4000" dirty="0" err="1" smtClean="0">
                <a:solidFill>
                  <a:srgbClr val="FF0000"/>
                </a:solidFill>
              </a:rPr>
              <a:t>পাঠ</a:t>
            </a:r>
            <a:r>
              <a:rPr lang="en-US" sz="4000" dirty="0" smtClean="0">
                <a:solidFill>
                  <a:srgbClr val="FF0000"/>
                </a:solidFill>
              </a:rPr>
              <a:t> </a:t>
            </a:r>
            <a:r>
              <a:rPr lang="en-US" sz="4000" dirty="0" err="1" smtClean="0">
                <a:solidFill>
                  <a:srgbClr val="FF0000"/>
                </a:solidFill>
              </a:rPr>
              <a:t>পূর্বাভাষ</a:t>
            </a:r>
            <a:r>
              <a:rPr lang="en-US" sz="4000" dirty="0" smtClean="0">
                <a:solidFill>
                  <a:srgbClr val="FF0000"/>
                </a:solidFill>
              </a:rPr>
              <a:t> ও </a:t>
            </a:r>
            <a:r>
              <a:rPr lang="en-US" sz="4000" dirty="0" err="1" smtClean="0">
                <a:solidFill>
                  <a:srgbClr val="FF0000"/>
                </a:solidFill>
              </a:rPr>
              <a:t>পরিচিতি</a:t>
            </a:r>
            <a:r>
              <a:rPr lang="en-US" sz="4000" dirty="0" smtClean="0">
                <a:solidFill>
                  <a:srgbClr val="FF0000"/>
                </a:solidFill>
              </a:rPr>
              <a:t> </a:t>
            </a:r>
          </a:p>
          <a:p>
            <a:r>
              <a:rPr lang="en-US" sz="2800" dirty="0">
                <a:solidFill>
                  <a:srgbClr val="FF0000"/>
                </a:solidFill>
              </a:rPr>
              <a:t> </a:t>
            </a:r>
            <a:r>
              <a:rPr lang="en-US" sz="2800" dirty="0" smtClean="0">
                <a:solidFill>
                  <a:srgbClr val="FF0000"/>
                </a:solidFill>
              </a:rPr>
              <a:t>                   </a:t>
            </a:r>
            <a:r>
              <a:rPr lang="en-US" sz="2800" dirty="0" err="1" smtClean="0">
                <a:solidFill>
                  <a:srgbClr val="FF0000"/>
                </a:solidFill>
              </a:rPr>
              <a:t>পাঠনং</a:t>
            </a:r>
            <a:r>
              <a:rPr lang="en-US" sz="2800" dirty="0" smtClean="0">
                <a:solidFill>
                  <a:srgbClr val="FF0000"/>
                </a:solidFill>
              </a:rPr>
              <a:t> ০১ - ( </a:t>
            </a:r>
            <a:r>
              <a:rPr lang="en-US" sz="2800" dirty="0" err="1" smtClean="0">
                <a:solidFill>
                  <a:srgbClr val="FF0000"/>
                </a:solidFill>
              </a:rPr>
              <a:t>বিক্রয়</a:t>
            </a:r>
            <a:r>
              <a:rPr lang="en-US" sz="2800" dirty="0" smtClean="0">
                <a:solidFill>
                  <a:srgbClr val="FF0000"/>
                </a:solidFill>
              </a:rPr>
              <a:t> </a:t>
            </a:r>
            <a:r>
              <a:rPr lang="en-US" sz="2800" dirty="0" err="1" smtClean="0">
                <a:solidFill>
                  <a:srgbClr val="FF0000"/>
                </a:solidFill>
              </a:rPr>
              <a:t>প্রসারের</a:t>
            </a:r>
            <a:r>
              <a:rPr lang="en-US" sz="2800" dirty="0" smtClean="0">
                <a:solidFill>
                  <a:srgbClr val="FF0000"/>
                </a:solidFill>
              </a:rPr>
              <a:t> </a:t>
            </a:r>
            <a:r>
              <a:rPr lang="en-US" sz="2800" dirty="0" err="1" smtClean="0">
                <a:solidFill>
                  <a:srgbClr val="FF0000"/>
                </a:solidFill>
              </a:rPr>
              <a:t>হাতিয়ার</a:t>
            </a:r>
            <a:r>
              <a:rPr lang="en-US" sz="2800" dirty="0" smtClean="0">
                <a:solidFill>
                  <a:srgbClr val="FF0000"/>
                </a:solidFill>
              </a:rPr>
              <a:t>)</a:t>
            </a:r>
            <a:endParaRPr lang="en-US" sz="2800" dirty="0">
              <a:solidFill>
                <a:srgbClr val="FF0000"/>
              </a:solidFill>
            </a:endParaRPr>
          </a:p>
        </p:txBody>
      </p:sp>
      <p:sp>
        <p:nvSpPr>
          <p:cNvPr id="6" name="TextBox 5"/>
          <p:cNvSpPr txBox="1"/>
          <p:nvPr/>
        </p:nvSpPr>
        <p:spPr>
          <a:xfrm>
            <a:off x="533400" y="3962400"/>
            <a:ext cx="2286000" cy="369332"/>
          </a:xfrm>
          <a:prstGeom prst="rect">
            <a:avLst/>
          </a:prstGeom>
          <a:noFill/>
        </p:spPr>
        <p:txBody>
          <a:bodyPr wrap="square" rtlCol="0">
            <a:spAutoFit/>
          </a:bodyPr>
          <a:lstStyle/>
          <a:p>
            <a:r>
              <a:rPr lang="en-US" dirty="0" smtClean="0"/>
              <a:t>Factory layout</a:t>
            </a:r>
            <a:endParaRPr lang="en-US" dirty="0"/>
          </a:p>
        </p:txBody>
      </p:sp>
      <p:sp>
        <p:nvSpPr>
          <p:cNvPr id="8" name="TextBox 7"/>
          <p:cNvSpPr txBox="1"/>
          <p:nvPr/>
        </p:nvSpPr>
        <p:spPr>
          <a:xfrm>
            <a:off x="5410200" y="3962400"/>
            <a:ext cx="2667000" cy="369332"/>
          </a:xfrm>
          <a:prstGeom prst="rect">
            <a:avLst/>
          </a:prstGeom>
          <a:noFill/>
        </p:spPr>
        <p:txBody>
          <a:bodyPr wrap="square" rtlCol="0">
            <a:spAutoFit/>
          </a:bodyPr>
          <a:lstStyle/>
          <a:p>
            <a:r>
              <a:rPr lang="en-US" dirty="0" smtClean="0"/>
              <a:t>Service layout</a:t>
            </a:r>
            <a:endParaRPr lang="en-US" dirty="0"/>
          </a:p>
        </p:txBody>
      </p:sp>
      <p:pic>
        <p:nvPicPr>
          <p:cNvPr id="3" name="Picture 2" descr="C:\Users\LABPC\Desktop\TKCA1BAB8SCA5W0DA2CAI774JBCAW9GOE6CAZGX9SJCA5I0WPBCATX34NJCAERB3R9CA1DKHJGCAKLHFIVCA0YL3OPCAR83G5ECASQTZS9CAZIOH7BCAWQ99B2CAMMIK60CAVNMWRXCAXVBHICCA1YEK03.jpg"/>
          <p:cNvPicPr>
            <a:picLocks noChangeAspect="1" noChangeArrowheads="1"/>
          </p:cNvPicPr>
          <p:nvPr/>
        </p:nvPicPr>
        <p:blipFill>
          <a:blip r:embed="rId2"/>
          <a:srcRect/>
          <a:stretch>
            <a:fillRect/>
          </a:stretch>
        </p:blipFill>
        <p:spPr bwMode="auto">
          <a:xfrm>
            <a:off x="5791200" y="2095500"/>
            <a:ext cx="4044950" cy="3733800"/>
          </a:xfrm>
          <a:prstGeom prst="rect">
            <a:avLst/>
          </a:prstGeom>
          <a:noFill/>
        </p:spPr>
      </p:pic>
      <p:pic>
        <p:nvPicPr>
          <p:cNvPr id="4" name="Picture 3" descr="C:\Users\LABPC\Desktop\FWCAHU0GO4CAOUDNFWCAIMUGOICAB27C5HCATDUIXECAB4N00SCAOSWW4BCA073FNDCAUDZIF0CAGL51ZFCA4K87G1CAEI9S5NCAQPALDQCA7F9QEGCAJ8WSZ9CA8JF8B2CAFSYFV4CAAYDOVCCAKSOQ37.jpg"/>
          <p:cNvPicPr>
            <a:picLocks noChangeAspect="1" noChangeArrowheads="1"/>
          </p:cNvPicPr>
          <p:nvPr/>
        </p:nvPicPr>
        <p:blipFill>
          <a:blip r:embed="rId3"/>
          <a:srcRect/>
          <a:stretch>
            <a:fillRect/>
          </a:stretch>
        </p:blipFill>
        <p:spPr bwMode="auto">
          <a:xfrm>
            <a:off x="0" y="1536700"/>
            <a:ext cx="4572000" cy="3733800"/>
          </a:xfrm>
          <a:prstGeom prst="rect">
            <a:avLst/>
          </a:prstGeom>
          <a:noFill/>
        </p:spPr>
      </p:pic>
      <p:sp>
        <p:nvSpPr>
          <p:cNvPr id="11" name="Oval 10"/>
          <p:cNvSpPr/>
          <p:nvPr/>
        </p:nvSpPr>
        <p:spPr>
          <a:xfrm>
            <a:off x="2286000" y="5257800"/>
            <a:ext cx="5334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Sales promotion</a:t>
            </a:r>
            <a:endParaRPr lang="en-US" sz="3600" dirty="0">
              <a:solidFill>
                <a:srgbClr val="FF0000"/>
              </a:solidFill>
            </a:endParaRPr>
          </a:p>
        </p:txBody>
      </p:sp>
    </p:spTree>
    <p:extLst>
      <p:ext uri="{BB962C8B-B14F-4D97-AF65-F5344CB8AC3E}">
        <p14:creationId xmlns:p14="http://schemas.microsoft.com/office/powerpoint/2010/main" val="1091565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92D050"/>
          </a:solidFill>
          <a:ln>
            <a:solidFill>
              <a:schemeClr val="accent3"/>
            </a:solidFill>
          </a:ln>
        </p:spPr>
        <p:txBody>
          <a:bodyPr>
            <a:normAutofit fontScale="90000"/>
          </a:bodyPr>
          <a:lstStyle/>
          <a:p>
            <a:r>
              <a:rPr lang="en-US" dirty="0" err="1" smtClean="0">
                <a:solidFill>
                  <a:schemeClr val="bg1"/>
                </a:solidFill>
                <a:effectLst/>
              </a:rPr>
              <a:t>আলোচ্য</a:t>
            </a:r>
            <a:r>
              <a:rPr lang="en-US" dirty="0" smtClean="0">
                <a:solidFill>
                  <a:schemeClr val="bg1"/>
                </a:solidFill>
                <a:effectLst/>
              </a:rPr>
              <a:t> </a:t>
            </a:r>
            <a:r>
              <a:rPr lang="en-US" dirty="0" err="1" smtClean="0">
                <a:solidFill>
                  <a:schemeClr val="bg1"/>
                </a:solidFill>
                <a:effectLst/>
              </a:rPr>
              <a:t>বিষয়</a:t>
            </a:r>
            <a:r>
              <a:rPr lang="en-US" dirty="0" smtClean="0">
                <a:solidFill>
                  <a:schemeClr val="bg1"/>
                </a:solidFill>
                <a:effectLst/>
              </a:rPr>
              <a:t> :</a:t>
            </a:r>
            <a:br>
              <a:rPr lang="en-US" dirty="0" smtClean="0">
                <a:solidFill>
                  <a:schemeClr val="bg1"/>
                </a:solidFill>
                <a:effectLst/>
              </a:rPr>
            </a:br>
            <a:r>
              <a:rPr lang="en-US" dirty="0" err="1" smtClean="0">
                <a:solidFill>
                  <a:schemeClr val="bg1"/>
                </a:solidFill>
                <a:effectLst/>
              </a:rPr>
              <a:t>বিপননের</a:t>
            </a:r>
            <a:r>
              <a:rPr lang="en-US" dirty="0" smtClean="0">
                <a:solidFill>
                  <a:schemeClr val="bg1"/>
                </a:solidFill>
                <a:effectLst/>
              </a:rPr>
              <a:t> </a:t>
            </a:r>
            <a:r>
              <a:rPr lang="en-US" dirty="0" err="1" smtClean="0">
                <a:solidFill>
                  <a:schemeClr val="bg1"/>
                </a:solidFill>
                <a:effectLst/>
              </a:rPr>
              <a:t>হাতিয়ার</a:t>
            </a:r>
            <a:endParaRPr lang="en-US" dirty="0">
              <a:solidFill>
                <a:schemeClr val="bg1"/>
              </a:solidFill>
              <a:effectLst/>
            </a:endParaRPr>
          </a:p>
        </p:txBody>
      </p:sp>
      <p:sp>
        <p:nvSpPr>
          <p:cNvPr id="3" name="Content Placeholder 2"/>
          <p:cNvSpPr>
            <a:spLocks noGrp="1"/>
          </p:cNvSpPr>
          <p:nvPr>
            <p:ph idx="1"/>
          </p:nvPr>
        </p:nvSpPr>
        <p:spPr>
          <a:xfrm>
            <a:off x="0" y="990600"/>
            <a:ext cx="9144000" cy="5867400"/>
          </a:xfrm>
        </p:spPr>
        <p:txBody>
          <a:bodyPr>
            <a:normAutofit/>
          </a:bodyPr>
          <a:lstStyle/>
          <a:p>
            <a:pPr>
              <a:buNone/>
            </a:pPr>
            <a:endParaRPr lang="en-US" sz="2000" dirty="0" smtClean="0">
              <a:solidFill>
                <a:schemeClr val="bg1"/>
              </a:solidFill>
            </a:endParaRPr>
          </a:p>
          <a:p>
            <a:pPr>
              <a:buNone/>
            </a:pPr>
            <a:r>
              <a:rPr lang="en-US" sz="2000" dirty="0" smtClean="0">
                <a:solidFill>
                  <a:schemeClr val="bg1"/>
                </a:solidFill>
              </a:rPr>
              <a:t>                                                   </a:t>
            </a:r>
          </a:p>
          <a:p>
            <a:pPr>
              <a:buNone/>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4" name="Rectangle 3"/>
          <p:cNvSpPr/>
          <p:nvPr/>
        </p:nvSpPr>
        <p:spPr>
          <a:xfrm>
            <a:off x="2971800" y="1219200"/>
            <a:ext cx="3352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rPr>
              <a:t>বিপণন</a:t>
            </a:r>
            <a:r>
              <a:rPr lang="en-US" sz="3200" dirty="0" smtClean="0">
                <a:solidFill>
                  <a:schemeClr val="bg1"/>
                </a:solidFill>
              </a:rPr>
              <a:t> </a:t>
            </a:r>
            <a:r>
              <a:rPr lang="en-US" sz="3200" dirty="0" err="1" smtClean="0">
                <a:solidFill>
                  <a:schemeClr val="bg1"/>
                </a:solidFill>
              </a:rPr>
              <a:t>প্রসার</a:t>
            </a:r>
            <a:endParaRPr lang="en-US" sz="3200" dirty="0">
              <a:solidFill>
                <a:schemeClr val="bg1"/>
              </a:solidFill>
            </a:endParaRPr>
          </a:p>
        </p:txBody>
      </p:sp>
      <p:sp>
        <p:nvSpPr>
          <p:cNvPr id="5" name="Rectangle 4"/>
          <p:cNvSpPr/>
          <p:nvPr/>
        </p:nvSpPr>
        <p:spPr>
          <a:xfrm>
            <a:off x="304800" y="31242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বিজ্ঞাপন</a:t>
            </a:r>
            <a:endParaRPr lang="en-US" sz="2400" dirty="0">
              <a:solidFill>
                <a:schemeClr val="bg1"/>
              </a:solidFill>
            </a:endParaRPr>
          </a:p>
        </p:txBody>
      </p:sp>
      <p:sp>
        <p:nvSpPr>
          <p:cNvPr id="6" name="Rectangle 5"/>
          <p:cNvSpPr/>
          <p:nvPr/>
        </p:nvSpPr>
        <p:spPr>
          <a:xfrm>
            <a:off x="7391400" y="3200400"/>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প্রত্যক্ষ</a:t>
            </a:r>
            <a:r>
              <a:rPr lang="en-US" sz="2400" dirty="0" smtClean="0">
                <a:solidFill>
                  <a:schemeClr val="bg1"/>
                </a:solidFill>
              </a:rPr>
              <a:t> </a:t>
            </a:r>
            <a:r>
              <a:rPr lang="en-US" sz="2400" dirty="0" err="1" smtClean="0">
                <a:solidFill>
                  <a:schemeClr val="bg1"/>
                </a:solidFill>
              </a:rPr>
              <a:t>বিপণন</a:t>
            </a:r>
            <a:endParaRPr lang="en-US" sz="2400" dirty="0">
              <a:solidFill>
                <a:schemeClr val="bg1"/>
              </a:solidFill>
            </a:endParaRPr>
          </a:p>
        </p:txBody>
      </p:sp>
      <p:sp>
        <p:nvSpPr>
          <p:cNvPr id="8" name="Down Arrow 7"/>
          <p:cNvSpPr/>
          <p:nvPr/>
        </p:nvSpPr>
        <p:spPr>
          <a:xfrm>
            <a:off x="7848600" y="25146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p:cNvSpPr/>
          <p:nvPr/>
        </p:nvSpPr>
        <p:spPr>
          <a:xfrm>
            <a:off x="1905000" y="32004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ব্যক্তিক</a:t>
            </a:r>
            <a:r>
              <a:rPr lang="en-US" sz="2400" dirty="0" smtClean="0">
                <a:solidFill>
                  <a:schemeClr val="bg1"/>
                </a:solidFill>
              </a:rPr>
              <a:t> </a:t>
            </a:r>
            <a:r>
              <a:rPr lang="en-US" sz="2400" dirty="0" err="1" smtClean="0">
                <a:solidFill>
                  <a:schemeClr val="bg1"/>
                </a:solidFill>
              </a:rPr>
              <a:t>বিক্রয়</a:t>
            </a:r>
            <a:endParaRPr lang="en-US" sz="2400" dirty="0">
              <a:solidFill>
                <a:schemeClr val="bg1"/>
              </a:solidFill>
            </a:endParaRPr>
          </a:p>
        </p:txBody>
      </p:sp>
      <p:sp>
        <p:nvSpPr>
          <p:cNvPr id="13" name="Left-Right Arrow 12"/>
          <p:cNvSpPr/>
          <p:nvPr/>
        </p:nvSpPr>
        <p:spPr>
          <a:xfrm>
            <a:off x="838200" y="2209800"/>
            <a:ext cx="75438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ounded Rectangle 13"/>
          <p:cNvSpPr/>
          <p:nvPr/>
        </p:nvSpPr>
        <p:spPr>
          <a:xfrm>
            <a:off x="3810000" y="3200400"/>
            <a:ext cx="1600200" cy="6858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প্রসার</a:t>
            </a:r>
            <a:endParaRPr lang="en-US" sz="2400" dirty="0">
              <a:solidFill>
                <a:schemeClr val="bg1"/>
              </a:solidFill>
            </a:endParaRPr>
          </a:p>
        </p:txBody>
      </p:sp>
      <p:sp>
        <p:nvSpPr>
          <p:cNvPr id="15" name="Rectangle 14"/>
          <p:cNvSpPr/>
          <p:nvPr/>
        </p:nvSpPr>
        <p:spPr>
          <a:xfrm>
            <a:off x="5638800" y="3200400"/>
            <a:ext cx="1557728"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rPr>
              <a:t>জনসংযোগ</a:t>
            </a:r>
            <a:endParaRPr lang="en-US" sz="2400" dirty="0">
              <a:solidFill>
                <a:schemeClr val="bg1"/>
              </a:solidFill>
            </a:endParaRPr>
          </a:p>
        </p:txBody>
      </p:sp>
      <p:sp>
        <p:nvSpPr>
          <p:cNvPr id="17" name="Down Arrow 16"/>
          <p:cNvSpPr/>
          <p:nvPr/>
        </p:nvSpPr>
        <p:spPr>
          <a:xfrm>
            <a:off x="4343400" y="25908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Down Arrow 17"/>
          <p:cNvSpPr/>
          <p:nvPr/>
        </p:nvSpPr>
        <p:spPr>
          <a:xfrm>
            <a:off x="2743200" y="25146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Down Arrow 18"/>
          <p:cNvSpPr/>
          <p:nvPr/>
        </p:nvSpPr>
        <p:spPr>
          <a:xfrm>
            <a:off x="6096000" y="2514600"/>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Down Arrow 15"/>
          <p:cNvSpPr/>
          <p:nvPr/>
        </p:nvSpPr>
        <p:spPr>
          <a:xfrm>
            <a:off x="762000" y="25146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82055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2700"/>
            <a:ext cx="9144000" cy="914400"/>
          </a:xfrm>
          <a:solidFill>
            <a:srgbClr val="000099"/>
          </a:solidFill>
        </p:spPr>
        <p:txBody>
          <a:bodyPr/>
          <a:lstStyle/>
          <a:p>
            <a:r>
              <a:rPr lang="en-US" dirty="0" err="1" smtClean="0"/>
              <a:t>বিস্তারিত</a:t>
            </a:r>
            <a:r>
              <a:rPr lang="en-US" dirty="0" smtClean="0"/>
              <a:t> :</a:t>
            </a:r>
            <a:endParaRPr lang="en-US" dirty="0"/>
          </a:p>
        </p:txBody>
      </p:sp>
      <p:sp>
        <p:nvSpPr>
          <p:cNvPr id="3" name="Content Placeholder 2"/>
          <p:cNvSpPr>
            <a:spLocks noGrp="1"/>
          </p:cNvSpPr>
          <p:nvPr>
            <p:ph idx="1"/>
          </p:nvPr>
        </p:nvSpPr>
        <p:spPr>
          <a:xfrm>
            <a:off x="0" y="838200"/>
            <a:ext cx="9144000" cy="6019800"/>
          </a:xfrm>
          <a:solidFill>
            <a:schemeClr val="accent2"/>
          </a:solidFill>
        </p:spPr>
        <p:txBody>
          <a:bodyPr>
            <a:noAutofit/>
          </a:bodyPr>
          <a:lstStyle/>
          <a:p>
            <a:r>
              <a:rPr lang="en-US" sz="2400" dirty="0" smtClean="0">
                <a:solidFill>
                  <a:srgbClr val="FF0000"/>
                </a:solidFill>
              </a:rPr>
              <a:t>১।বিজ্ঞাপন : </a:t>
            </a:r>
            <a:r>
              <a:rPr lang="en-US" sz="2400" dirty="0" err="1" smtClean="0">
                <a:solidFill>
                  <a:schemeClr val="bg1"/>
                </a:solidFill>
              </a:rPr>
              <a:t>বিজ্ঞাপনহচ্ছে</a:t>
            </a:r>
            <a:r>
              <a:rPr lang="en-US" sz="2400" dirty="0" smtClean="0">
                <a:solidFill>
                  <a:schemeClr val="bg1"/>
                </a:solidFill>
              </a:rPr>
              <a:t> </a:t>
            </a:r>
            <a:r>
              <a:rPr lang="en-US" sz="2400" dirty="0" err="1" smtClean="0">
                <a:solidFill>
                  <a:schemeClr val="bg1"/>
                </a:solidFill>
              </a:rPr>
              <a:t>অর্থ</a:t>
            </a:r>
            <a:r>
              <a:rPr lang="en-US" sz="2400" dirty="0" smtClean="0">
                <a:solidFill>
                  <a:schemeClr val="bg1"/>
                </a:solidFill>
              </a:rPr>
              <a:t> </a:t>
            </a:r>
            <a:r>
              <a:rPr lang="en-US" sz="2400" dirty="0" err="1" smtClean="0">
                <a:solidFill>
                  <a:schemeClr val="bg1"/>
                </a:solidFill>
              </a:rPr>
              <a:t>প্রদানের</a:t>
            </a:r>
            <a:r>
              <a:rPr lang="en-US" sz="2400" dirty="0" smtClean="0">
                <a:solidFill>
                  <a:schemeClr val="bg1"/>
                </a:solidFill>
              </a:rPr>
              <a:t> </a:t>
            </a:r>
            <a:r>
              <a:rPr lang="en-US" sz="2400" dirty="0" err="1" smtClean="0">
                <a:solidFill>
                  <a:schemeClr val="bg1"/>
                </a:solidFill>
              </a:rPr>
              <a:t>ভিত্তিতে</a:t>
            </a:r>
            <a:r>
              <a:rPr lang="en-US" sz="2400" dirty="0" smtClean="0">
                <a:solidFill>
                  <a:schemeClr val="bg1"/>
                </a:solidFill>
              </a:rPr>
              <a:t> </a:t>
            </a:r>
            <a:r>
              <a:rPr lang="en-US" sz="2400" dirty="0" err="1" smtClean="0">
                <a:solidFill>
                  <a:schemeClr val="bg1"/>
                </a:solidFill>
              </a:rPr>
              <a:t>নৈর্ব্যক্তিক</a:t>
            </a:r>
            <a:r>
              <a:rPr lang="en-US" sz="2400" dirty="0" smtClean="0">
                <a:solidFill>
                  <a:schemeClr val="bg1"/>
                </a:solidFill>
              </a:rPr>
              <a:t> </a:t>
            </a:r>
            <a:r>
              <a:rPr lang="en-US" sz="2400" dirty="0" err="1" smtClean="0">
                <a:solidFill>
                  <a:schemeClr val="bg1"/>
                </a:solidFill>
              </a:rPr>
              <a:t>উপায়ে</a:t>
            </a:r>
            <a:r>
              <a:rPr lang="en-US" sz="2400" dirty="0" smtClean="0">
                <a:solidFill>
                  <a:schemeClr val="bg1"/>
                </a:solidFill>
              </a:rPr>
              <a:t> </a:t>
            </a:r>
            <a:r>
              <a:rPr lang="en-US" sz="2400" dirty="0" err="1" smtClean="0">
                <a:solidFill>
                  <a:schemeClr val="bg1"/>
                </a:solidFill>
              </a:rPr>
              <a:t>ব্যাপক</a:t>
            </a:r>
            <a:r>
              <a:rPr lang="en-US" sz="2400" dirty="0" smtClean="0">
                <a:solidFill>
                  <a:schemeClr val="bg1"/>
                </a:solidFill>
              </a:rPr>
              <a:t> </a:t>
            </a:r>
            <a:r>
              <a:rPr lang="en-US" sz="2400" dirty="0" err="1" smtClean="0">
                <a:solidFill>
                  <a:schemeClr val="bg1"/>
                </a:solidFill>
              </a:rPr>
              <a:t>জনগণের</a:t>
            </a:r>
            <a:r>
              <a:rPr lang="en-US" sz="2400" dirty="0" smtClean="0">
                <a:solidFill>
                  <a:schemeClr val="bg1"/>
                </a:solidFill>
              </a:rPr>
              <a:t> </a:t>
            </a:r>
            <a:r>
              <a:rPr lang="en-US" sz="2400" dirty="0" err="1" smtClean="0">
                <a:solidFill>
                  <a:schemeClr val="bg1"/>
                </a:solidFill>
              </a:rPr>
              <a:t>উদ্দেশ্যে</a:t>
            </a:r>
            <a:r>
              <a:rPr lang="en-US" sz="2400" dirty="0" smtClean="0">
                <a:solidFill>
                  <a:schemeClr val="bg1"/>
                </a:solidFill>
              </a:rPr>
              <a:t> </a:t>
            </a:r>
            <a:r>
              <a:rPr lang="en-US" sz="2400" dirty="0" err="1" smtClean="0">
                <a:solidFill>
                  <a:schemeClr val="bg1"/>
                </a:solidFill>
              </a:rPr>
              <a:t>প্রচারের</a:t>
            </a:r>
            <a:r>
              <a:rPr lang="en-US" sz="2400" dirty="0" smtClean="0">
                <a:solidFill>
                  <a:schemeClr val="bg1"/>
                </a:solidFill>
              </a:rPr>
              <a:t> </a:t>
            </a:r>
            <a:r>
              <a:rPr lang="en-US" sz="2400" dirty="0" err="1" smtClean="0">
                <a:solidFill>
                  <a:schemeClr val="bg1"/>
                </a:solidFill>
              </a:rPr>
              <a:t>কার্যক্রম</a:t>
            </a:r>
            <a:r>
              <a:rPr lang="en-US" sz="2400" dirty="0" smtClean="0">
                <a:solidFill>
                  <a:schemeClr val="bg1"/>
                </a:solidFill>
              </a:rPr>
              <a:t> । </a:t>
            </a:r>
            <a:r>
              <a:rPr lang="en-US" sz="2400" dirty="0" err="1" smtClean="0">
                <a:solidFill>
                  <a:schemeClr val="bg1"/>
                </a:solidFill>
              </a:rPr>
              <a:t>এর</a:t>
            </a:r>
            <a:r>
              <a:rPr lang="en-US" sz="2400" dirty="0" smtClean="0">
                <a:solidFill>
                  <a:schemeClr val="bg1"/>
                </a:solidFill>
              </a:rPr>
              <a:t> </a:t>
            </a:r>
            <a:r>
              <a:rPr lang="en-US" sz="2400" dirty="0" err="1" smtClean="0">
                <a:solidFill>
                  <a:schemeClr val="bg1"/>
                </a:solidFill>
              </a:rPr>
              <a:t>মাধ্যমে</a:t>
            </a:r>
            <a:r>
              <a:rPr lang="en-US" sz="2400" dirty="0" smtClean="0">
                <a:solidFill>
                  <a:schemeClr val="bg1"/>
                </a:solidFill>
              </a:rPr>
              <a:t> </a:t>
            </a:r>
            <a:r>
              <a:rPr lang="en-US" sz="2400" dirty="0" err="1" smtClean="0">
                <a:solidFill>
                  <a:schemeClr val="bg1"/>
                </a:solidFill>
              </a:rPr>
              <a:t>সম্ভাব্য</a:t>
            </a:r>
            <a:r>
              <a:rPr lang="en-US" sz="2400" dirty="0" smtClean="0">
                <a:solidFill>
                  <a:schemeClr val="bg1"/>
                </a:solidFill>
              </a:rPr>
              <a:t> </a:t>
            </a:r>
            <a:r>
              <a:rPr lang="en-US" sz="2400" dirty="0" err="1" smtClean="0">
                <a:solidFill>
                  <a:schemeClr val="bg1"/>
                </a:solidFill>
              </a:rPr>
              <a:t>ক্রেতাকে</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a:t>
            </a:r>
            <a:r>
              <a:rPr lang="en-US" sz="2400" dirty="0" err="1" smtClean="0">
                <a:solidFill>
                  <a:schemeClr val="bg1"/>
                </a:solidFill>
              </a:rPr>
              <a:t>বা</a:t>
            </a:r>
            <a:r>
              <a:rPr lang="en-US" sz="2400" dirty="0" smtClean="0">
                <a:solidFill>
                  <a:schemeClr val="bg1"/>
                </a:solidFill>
              </a:rPr>
              <a:t> </a:t>
            </a:r>
            <a:r>
              <a:rPr lang="en-US" sz="2400" dirty="0" err="1" smtClean="0">
                <a:solidFill>
                  <a:schemeClr val="bg1"/>
                </a:solidFill>
              </a:rPr>
              <a:t>সেবা</a:t>
            </a:r>
            <a:r>
              <a:rPr lang="en-US" sz="2400" dirty="0" smtClean="0">
                <a:solidFill>
                  <a:schemeClr val="bg1"/>
                </a:solidFill>
              </a:rPr>
              <a:t> </a:t>
            </a:r>
            <a:r>
              <a:rPr lang="en-US" sz="2400" dirty="0" err="1" smtClean="0">
                <a:solidFill>
                  <a:schemeClr val="bg1"/>
                </a:solidFill>
              </a:rPr>
              <a:t>ক্রয়ে</a:t>
            </a:r>
            <a:r>
              <a:rPr lang="en-US" sz="2400" dirty="0" smtClean="0">
                <a:solidFill>
                  <a:schemeClr val="bg1"/>
                </a:solidFill>
              </a:rPr>
              <a:t> </a:t>
            </a:r>
            <a:r>
              <a:rPr lang="en-US" sz="2400" dirty="0" err="1" smtClean="0">
                <a:solidFill>
                  <a:schemeClr val="bg1"/>
                </a:solidFill>
              </a:rPr>
              <a:t>জনগণকে</a:t>
            </a:r>
            <a:r>
              <a:rPr lang="en-US" sz="2400" dirty="0" smtClean="0">
                <a:solidFill>
                  <a:schemeClr val="bg1"/>
                </a:solidFill>
              </a:rPr>
              <a:t> </a:t>
            </a:r>
            <a:r>
              <a:rPr lang="en-US" sz="2400" dirty="0" err="1" smtClean="0">
                <a:solidFill>
                  <a:schemeClr val="bg1"/>
                </a:solidFill>
              </a:rPr>
              <a:t>উদ্বুদ্ধ</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হয়</a:t>
            </a:r>
            <a:r>
              <a:rPr lang="en-US" sz="2400" dirty="0" smtClean="0">
                <a:solidFill>
                  <a:schemeClr val="bg1"/>
                </a:solidFill>
              </a:rPr>
              <a:t> । </a:t>
            </a:r>
          </a:p>
          <a:p>
            <a:r>
              <a:rPr lang="en-US" sz="2400" dirty="0" smtClean="0">
                <a:solidFill>
                  <a:srgbClr val="FF0000"/>
                </a:solidFill>
              </a:rPr>
              <a:t>২।ব্যক্তিক </a:t>
            </a:r>
            <a:r>
              <a:rPr lang="en-US" sz="2400" dirty="0" err="1" smtClean="0">
                <a:solidFill>
                  <a:srgbClr val="FF0000"/>
                </a:solidFill>
              </a:rPr>
              <a:t>বিক্রয়</a:t>
            </a:r>
            <a:r>
              <a:rPr lang="en-US" sz="2400" dirty="0" smtClean="0">
                <a:solidFill>
                  <a:srgbClr val="FF0000"/>
                </a:solidFill>
              </a:rPr>
              <a:t> </a:t>
            </a:r>
            <a:r>
              <a:rPr lang="en-US" sz="2400" dirty="0" smtClean="0">
                <a:solidFill>
                  <a:schemeClr val="bg1"/>
                </a:solidFill>
              </a:rPr>
              <a:t>: </a:t>
            </a:r>
            <a:r>
              <a:rPr lang="en-US" sz="2400" dirty="0" err="1" smtClean="0">
                <a:solidFill>
                  <a:schemeClr val="bg1"/>
                </a:solidFill>
              </a:rPr>
              <a:t>যে</a:t>
            </a:r>
            <a:r>
              <a:rPr lang="en-US" sz="2400" dirty="0" smtClean="0">
                <a:solidFill>
                  <a:schemeClr val="bg1"/>
                </a:solidFill>
              </a:rPr>
              <a:t> </a:t>
            </a:r>
            <a:r>
              <a:rPr lang="en-US" sz="2400" dirty="0" err="1" smtClean="0">
                <a:solidFill>
                  <a:schemeClr val="bg1"/>
                </a:solidFill>
              </a:rPr>
              <a:t>বিশেষ</a:t>
            </a:r>
            <a:r>
              <a:rPr lang="en-US" sz="2400" dirty="0" smtClean="0">
                <a:solidFill>
                  <a:schemeClr val="bg1"/>
                </a:solidFill>
              </a:rPr>
              <a:t> </a:t>
            </a:r>
            <a:r>
              <a:rPr lang="en-US" sz="2400" dirty="0" err="1" smtClean="0">
                <a:solidFill>
                  <a:schemeClr val="bg1"/>
                </a:solidFill>
              </a:rPr>
              <a:t>প্রক্রিয়ায়</a:t>
            </a:r>
            <a:r>
              <a:rPr lang="en-US" sz="2400" dirty="0" smtClean="0">
                <a:solidFill>
                  <a:schemeClr val="bg1"/>
                </a:solidFill>
              </a:rPr>
              <a:t> </a:t>
            </a:r>
            <a:r>
              <a:rPr lang="en-US" sz="2400" dirty="0" err="1" smtClean="0">
                <a:solidFill>
                  <a:schemeClr val="bg1"/>
                </a:solidFill>
              </a:rPr>
              <a:t>বা</a:t>
            </a:r>
            <a:r>
              <a:rPr lang="en-US" sz="2400" dirty="0" smtClean="0">
                <a:solidFill>
                  <a:schemeClr val="bg1"/>
                </a:solidFill>
              </a:rPr>
              <a:t> </a:t>
            </a:r>
            <a:r>
              <a:rPr lang="en-US" sz="2400" dirty="0" err="1" smtClean="0">
                <a:solidFill>
                  <a:schemeClr val="bg1"/>
                </a:solidFill>
              </a:rPr>
              <a:t>কৌশলে</a:t>
            </a:r>
            <a:r>
              <a:rPr lang="en-US" sz="2400" dirty="0" smtClean="0">
                <a:solidFill>
                  <a:schemeClr val="bg1"/>
                </a:solidFill>
              </a:rPr>
              <a:t>  </a:t>
            </a:r>
            <a:r>
              <a:rPr lang="en-US" sz="2400" dirty="0" err="1" smtClean="0">
                <a:solidFill>
                  <a:schemeClr val="bg1"/>
                </a:solidFill>
              </a:rPr>
              <a:t>বিক্রেতা</a:t>
            </a:r>
            <a:r>
              <a:rPr lang="en-US" sz="2400" dirty="0" smtClean="0">
                <a:solidFill>
                  <a:schemeClr val="bg1"/>
                </a:solidFill>
              </a:rPr>
              <a:t> </a:t>
            </a:r>
            <a:r>
              <a:rPr lang="en-US" sz="2400" dirty="0" err="1" smtClean="0">
                <a:solidFill>
                  <a:schemeClr val="bg1"/>
                </a:solidFill>
              </a:rPr>
              <a:t>ক্রেতাকে</a:t>
            </a:r>
            <a:r>
              <a:rPr lang="en-US" sz="2400" dirty="0" smtClean="0">
                <a:solidFill>
                  <a:schemeClr val="bg1"/>
                </a:solidFill>
              </a:rPr>
              <a:t> </a:t>
            </a:r>
            <a:r>
              <a:rPr lang="en-US" sz="2400" dirty="0" err="1" smtClean="0">
                <a:solidFill>
                  <a:schemeClr val="bg1"/>
                </a:solidFill>
              </a:rPr>
              <a:t>সরাসরি</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a:t>
            </a:r>
            <a:r>
              <a:rPr lang="en-US" sz="2400" dirty="0" err="1" smtClean="0">
                <a:solidFill>
                  <a:schemeClr val="bg1"/>
                </a:solidFill>
              </a:rPr>
              <a:t>বা</a:t>
            </a:r>
            <a:r>
              <a:rPr lang="en-US" sz="2400" dirty="0" smtClean="0">
                <a:solidFill>
                  <a:schemeClr val="bg1"/>
                </a:solidFill>
              </a:rPr>
              <a:t> </a:t>
            </a:r>
            <a:r>
              <a:rPr lang="en-US" sz="2400" dirty="0" err="1" smtClean="0">
                <a:solidFill>
                  <a:schemeClr val="bg1"/>
                </a:solidFill>
              </a:rPr>
              <a:t>সেবা</a:t>
            </a:r>
            <a:r>
              <a:rPr lang="en-US" sz="2400" dirty="0" smtClean="0">
                <a:solidFill>
                  <a:schemeClr val="bg1"/>
                </a:solidFill>
              </a:rPr>
              <a:t> </a:t>
            </a:r>
            <a:r>
              <a:rPr lang="en-US" sz="2400" dirty="0" err="1" smtClean="0">
                <a:solidFill>
                  <a:schemeClr val="bg1"/>
                </a:solidFill>
              </a:rPr>
              <a:t>সমন্ধে</a:t>
            </a:r>
            <a:r>
              <a:rPr lang="en-US" sz="2400" dirty="0" smtClean="0">
                <a:solidFill>
                  <a:schemeClr val="bg1"/>
                </a:solidFill>
              </a:rPr>
              <a:t> </a:t>
            </a:r>
            <a:r>
              <a:rPr lang="en-US" sz="2400" dirty="0" err="1" smtClean="0">
                <a:solidFill>
                  <a:schemeClr val="bg1"/>
                </a:solidFill>
              </a:rPr>
              <a:t>অবহিত</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প্রকৃত</a:t>
            </a:r>
            <a:r>
              <a:rPr lang="en-US" sz="2400" dirty="0" smtClean="0">
                <a:solidFill>
                  <a:schemeClr val="bg1"/>
                </a:solidFill>
              </a:rPr>
              <a:t> </a:t>
            </a:r>
            <a:r>
              <a:rPr lang="en-US" sz="2400" dirty="0" err="1" smtClean="0">
                <a:solidFill>
                  <a:schemeClr val="bg1"/>
                </a:solidFill>
              </a:rPr>
              <a:t>ক্রেতায়</a:t>
            </a:r>
            <a:r>
              <a:rPr lang="en-US" sz="2400" dirty="0" smtClean="0">
                <a:solidFill>
                  <a:schemeClr val="bg1"/>
                </a:solidFill>
              </a:rPr>
              <a:t> </a:t>
            </a:r>
            <a:r>
              <a:rPr lang="en-US" sz="2400" dirty="0" err="1" smtClean="0">
                <a:solidFill>
                  <a:schemeClr val="bg1"/>
                </a:solidFill>
              </a:rPr>
              <a:t>পরিনত</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তাকে</a:t>
            </a:r>
            <a:r>
              <a:rPr lang="en-US" sz="2400" dirty="0" smtClean="0">
                <a:solidFill>
                  <a:schemeClr val="bg1"/>
                </a:solidFill>
              </a:rPr>
              <a:t> </a:t>
            </a:r>
            <a:r>
              <a:rPr lang="en-US" sz="2400" dirty="0" err="1" smtClean="0">
                <a:solidFill>
                  <a:schemeClr val="bg1"/>
                </a:solidFill>
              </a:rPr>
              <a:t>ব্যক্তিক</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বলে</a:t>
            </a:r>
            <a:r>
              <a:rPr lang="en-US" sz="2400" dirty="0" smtClean="0">
                <a:solidFill>
                  <a:schemeClr val="bg1"/>
                </a:solidFill>
              </a:rPr>
              <a:t>।</a:t>
            </a:r>
          </a:p>
          <a:p>
            <a:r>
              <a:rPr lang="en-US" sz="2400" dirty="0" smtClean="0">
                <a:solidFill>
                  <a:srgbClr val="FF0000"/>
                </a:solidFill>
              </a:rPr>
              <a:t>৩। </a:t>
            </a:r>
            <a:r>
              <a:rPr lang="en-US" sz="2400" dirty="0" err="1" smtClean="0">
                <a:solidFill>
                  <a:srgbClr val="FF0000"/>
                </a:solidFill>
              </a:rPr>
              <a:t>বিক্রয়</a:t>
            </a:r>
            <a:r>
              <a:rPr lang="en-US" sz="2400" dirty="0" smtClean="0">
                <a:solidFill>
                  <a:srgbClr val="FF0000"/>
                </a:solidFill>
              </a:rPr>
              <a:t> </a:t>
            </a:r>
            <a:r>
              <a:rPr lang="en-US" sz="2400" dirty="0" err="1" smtClean="0">
                <a:solidFill>
                  <a:srgbClr val="FF0000"/>
                </a:solidFill>
              </a:rPr>
              <a:t>প্রসার</a:t>
            </a:r>
            <a:r>
              <a:rPr lang="en-US" sz="2400" dirty="0" smtClean="0">
                <a:solidFill>
                  <a:srgbClr val="FF0000"/>
                </a:solidFill>
              </a:rPr>
              <a:t> </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প্রসার</a:t>
            </a:r>
            <a:r>
              <a:rPr lang="en-US" sz="2400" dirty="0" smtClean="0">
                <a:solidFill>
                  <a:schemeClr val="bg1"/>
                </a:solidFill>
              </a:rPr>
              <a:t> </a:t>
            </a:r>
            <a:r>
              <a:rPr lang="en-US" sz="2400" dirty="0" err="1" smtClean="0">
                <a:solidFill>
                  <a:schemeClr val="bg1"/>
                </a:solidFill>
              </a:rPr>
              <a:t>হচ্ছে</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বাড়ানোর</a:t>
            </a:r>
            <a:r>
              <a:rPr lang="en-US" sz="2400" dirty="0" smtClean="0">
                <a:solidFill>
                  <a:schemeClr val="bg1"/>
                </a:solidFill>
              </a:rPr>
              <a:t> </a:t>
            </a:r>
            <a:r>
              <a:rPr lang="en-US" sz="2400" dirty="0" err="1" smtClean="0">
                <a:solidFill>
                  <a:schemeClr val="bg1"/>
                </a:solidFill>
              </a:rPr>
              <a:t>চেষ্টা</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বৃদ্ধির</a:t>
            </a:r>
            <a:r>
              <a:rPr lang="en-US" sz="2400" dirty="0" smtClean="0">
                <a:solidFill>
                  <a:schemeClr val="bg1"/>
                </a:solidFill>
              </a:rPr>
              <a:t> </a:t>
            </a:r>
            <a:r>
              <a:rPr lang="en-US" sz="2400" dirty="0" err="1" smtClean="0">
                <a:solidFill>
                  <a:schemeClr val="bg1"/>
                </a:solidFill>
              </a:rPr>
              <a:t>জন্য</a:t>
            </a:r>
            <a:r>
              <a:rPr lang="en-US" sz="2400" dirty="0" smtClean="0">
                <a:solidFill>
                  <a:schemeClr val="bg1"/>
                </a:solidFill>
              </a:rPr>
              <a:t> </a:t>
            </a:r>
            <a:r>
              <a:rPr lang="en-US" sz="2400" dirty="0" err="1" smtClean="0">
                <a:solidFill>
                  <a:schemeClr val="bg1"/>
                </a:solidFill>
              </a:rPr>
              <a:t>গৃহীত</a:t>
            </a:r>
            <a:r>
              <a:rPr lang="en-US" sz="2400" dirty="0" smtClean="0">
                <a:solidFill>
                  <a:schemeClr val="bg1"/>
                </a:solidFill>
              </a:rPr>
              <a:t> </a:t>
            </a:r>
            <a:r>
              <a:rPr lang="en-US" sz="2400" dirty="0" err="1" smtClean="0">
                <a:solidFill>
                  <a:schemeClr val="bg1"/>
                </a:solidFill>
              </a:rPr>
              <a:t>স্বল্পকালীন</a:t>
            </a:r>
            <a:r>
              <a:rPr lang="en-US" sz="2400" dirty="0" smtClean="0">
                <a:solidFill>
                  <a:schemeClr val="bg1"/>
                </a:solidFill>
              </a:rPr>
              <a:t> </a:t>
            </a:r>
            <a:r>
              <a:rPr lang="en-US" sz="2400" dirty="0" err="1" smtClean="0">
                <a:solidFill>
                  <a:schemeClr val="bg1"/>
                </a:solidFill>
              </a:rPr>
              <a:t>উদ্দীপনামূলক</a:t>
            </a:r>
            <a:r>
              <a:rPr lang="en-US" sz="2400" dirty="0" smtClean="0">
                <a:solidFill>
                  <a:schemeClr val="bg1"/>
                </a:solidFill>
              </a:rPr>
              <a:t> </a:t>
            </a:r>
            <a:r>
              <a:rPr lang="en-US" sz="2400" dirty="0" err="1" smtClean="0">
                <a:solidFill>
                  <a:schemeClr val="bg1"/>
                </a:solidFill>
              </a:rPr>
              <a:t>কর্মকান্ডকে</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প্রসার</a:t>
            </a:r>
            <a:r>
              <a:rPr lang="en-US" sz="2400" dirty="0" smtClean="0">
                <a:solidFill>
                  <a:schemeClr val="bg1"/>
                </a:solidFill>
              </a:rPr>
              <a:t> </a:t>
            </a:r>
            <a:r>
              <a:rPr lang="en-US" sz="2400" dirty="0" err="1" smtClean="0">
                <a:solidFill>
                  <a:schemeClr val="bg1"/>
                </a:solidFill>
              </a:rPr>
              <a:t>বলা</a:t>
            </a:r>
            <a:r>
              <a:rPr lang="en-US" sz="2400" dirty="0" smtClean="0">
                <a:solidFill>
                  <a:schemeClr val="bg1"/>
                </a:solidFill>
              </a:rPr>
              <a:t> </a:t>
            </a:r>
            <a:r>
              <a:rPr lang="en-US" sz="2400" dirty="0" err="1" smtClean="0">
                <a:solidFill>
                  <a:schemeClr val="bg1"/>
                </a:solidFill>
              </a:rPr>
              <a:t>হয়।যেমন</a:t>
            </a:r>
            <a:r>
              <a:rPr lang="en-US" sz="2400" dirty="0" smtClean="0">
                <a:solidFill>
                  <a:schemeClr val="bg1"/>
                </a:solidFill>
              </a:rPr>
              <a:t> : </a:t>
            </a:r>
            <a:r>
              <a:rPr lang="en-US" sz="2400" dirty="0" err="1" smtClean="0">
                <a:solidFill>
                  <a:schemeClr val="bg1"/>
                </a:solidFill>
              </a:rPr>
              <a:t>মূল্য</a:t>
            </a:r>
            <a:r>
              <a:rPr lang="en-US" sz="2400" dirty="0" smtClean="0">
                <a:solidFill>
                  <a:schemeClr val="bg1"/>
                </a:solidFill>
              </a:rPr>
              <a:t> </a:t>
            </a:r>
            <a:r>
              <a:rPr lang="en-US" sz="2400" dirty="0" err="1" smtClean="0">
                <a:solidFill>
                  <a:schemeClr val="bg1"/>
                </a:solidFill>
              </a:rPr>
              <a:t>হ্রাস</a:t>
            </a:r>
            <a:r>
              <a:rPr lang="en-US" sz="2400" dirty="0" smtClean="0">
                <a:solidFill>
                  <a:schemeClr val="bg1"/>
                </a:solidFill>
              </a:rPr>
              <a:t>, </a:t>
            </a:r>
            <a:r>
              <a:rPr lang="en-US" sz="2400" dirty="0" err="1" smtClean="0">
                <a:solidFill>
                  <a:schemeClr val="bg1"/>
                </a:solidFill>
              </a:rPr>
              <a:t>নমূনা</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a:t>
            </a:r>
            <a:r>
              <a:rPr lang="en-US" sz="2400" dirty="0" err="1" smtClean="0">
                <a:solidFill>
                  <a:schemeClr val="bg1"/>
                </a:solidFill>
              </a:rPr>
              <a:t>প্রদান</a:t>
            </a:r>
            <a:r>
              <a:rPr lang="en-US" sz="2400" dirty="0" smtClean="0">
                <a:solidFill>
                  <a:schemeClr val="bg1"/>
                </a:solidFill>
              </a:rPr>
              <a:t> ,</a:t>
            </a:r>
            <a:r>
              <a:rPr lang="en-US" sz="2400" dirty="0" err="1" smtClean="0">
                <a:solidFill>
                  <a:schemeClr val="bg1"/>
                </a:solidFill>
              </a:rPr>
              <a:t>গ্যারান্টি</a:t>
            </a:r>
            <a:r>
              <a:rPr lang="en-US" sz="2400" dirty="0" smtClean="0">
                <a:solidFill>
                  <a:schemeClr val="bg1"/>
                </a:solidFill>
              </a:rPr>
              <a:t> </a:t>
            </a:r>
            <a:r>
              <a:rPr lang="en-US" sz="2400" dirty="0" err="1" smtClean="0">
                <a:solidFill>
                  <a:schemeClr val="bg1"/>
                </a:solidFill>
              </a:rPr>
              <a:t>ইত্যাদি</a:t>
            </a:r>
            <a:r>
              <a:rPr lang="en-US" sz="2400" dirty="0" smtClean="0">
                <a:solidFill>
                  <a:schemeClr val="bg1"/>
                </a:solidFill>
              </a:rPr>
              <a:t> ।</a:t>
            </a:r>
          </a:p>
          <a:p>
            <a:r>
              <a:rPr lang="en-US" sz="2400" dirty="0" smtClean="0">
                <a:solidFill>
                  <a:srgbClr val="FF0000"/>
                </a:solidFill>
              </a:rPr>
              <a:t>৪। </a:t>
            </a:r>
            <a:r>
              <a:rPr lang="en-US" sz="2400" dirty="0" err="1" smtClean="0">
                <a:solidFill>
                  <a:srgbClr val="FF0000"/>
                </a:solidFill>
              </a:rPr>
              <a:t>জনসংযোগ</a:t>
            </a:r>
            <a:r>
              <a:rPr lang="en-US" sz="2400" dirty="0" smtClean="0">
                <a:solidFill>
                  <a:srgbClr val="FF0000"/>
                </a:solidFill>
              </a:rPr>
              <a:t> </a:t>
            </a:r>
            <a:r>
              <a:rPr lang="en-US" sz="2400" dirty="0" smtClean="0">
                <a:solidFill>
                  <a:schemeClr val="bg1"/>
                </a:solidFill>
              </a:rPr>
              <a:t>: </a:t>
            </a:r>
            <a:r>
              <a:rPr lang="en-US" sz="2400" dirty="0" err="1" smtClean="0">
                <a:solidFill>
                  <a:schemeClr val="bg1"/>
                </a:solidFill>
              </a:rPr>
              <a:t>জনসংযোগ</a:t>
            </a:r>
            <a:r>
              <a:rPr lang="en-US" sz="2400" dirty="0" smtClean="0">
                <a:solidFill>
                  <a:schemeClr val="bg1"/>
                </a:solidFill>
              </a:rPr>
              <a:t> </a:t>
            </a:r>
            <a:r>
              <a:rPr lang="en-US" sz="2400" dirty="0" err="1" smtClean="0">
                <a:solidFill>
                  <a:schemeClr val="bg1"/>
                </a:solidFill>
              </a:rPr>
              <a:t>হচ্ছে</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ও </a:t>
            </a:r>
            <a:r>
              <a:rPr lang="en-US" sz="2400" dirty="0" err="1" smtClean="0">
                <a:solidFill>
                  <a:schemeClr val="bg1"/>
                </a:solidFill>
              </a:rPr>
              <a:t>প্রতিষ্ঠানের</a:t>
            </a:r>
            <a:r>
              <a:rPr lang="en-US" sz="2400" dirty="0" smtClean="0">
                <a:solidFill>
                  <a:schemeClr val="bg1"/>
                </a:solidFill>
              </a:rPr>
              <a:t> </a:t>
            </a:r>
            <a:r>
              <a:rPr lang="en-US" sz="2400" dirty="0" err="1" smtClean="0">
                <a:solidFill>
                  <a:schemeClr val="bg1"/>
                </a:solidFill>
              </a:rPr>
              <a:t>বিশেষ</a:t>
            </a:r>
            <a:r>
              <a:rPr lang="en-US" sz="2400" dirty="0" smtClean="0">
                <a:solidFill>
                  <a:schemeClr val="bg1"/>
                </a:solidFill>
              </a:rPr>
              <a:t> </a:t>
            </a:r>
            <a:r>
              <a:rPr lang="en-US" sz="2400" dirty="0" err="1" smtClean="0">
                <a:solidFill>
                  <a:schemeClr val="bg1"/>
                </a:solidFill>
              </a:rPr>
              <a:t>ভাবমূর্তি</a:t>
            </a:r>
            <a:r>
              <a:rPr lang="en-US" sz="2400" dirty="0" smtClean="0">
                <a:solidFill>
                  <a:schemeClr val="bg1"/>
                </a:solidFill>
              </a:rPr>
              <a:t> </a:t>
            </a:r>
            <a:r>
              <a:rPr lang="en-US" sz="2400" dirty="0" err="1" smtClean="0">
                <a:solidFill>
                  <a:schemeClr val="bg1"/>
                </a:solidFill>
              </a:rPr>
              <a:t>সৃষ্টি</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পণ্যের</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বাড়ানোর</a:t>
            </a:r>
            <a:r>
              <a:rPr lang="en-US" sz="2400" dirty="0" smtClean="0">
                <a:solidFill>
                  <a:schemeClr val="bg1"/>
                </a:solidFill>
              </a:rPr>
              <a:t> </a:t>
            </a:r>
            <a:r>
              <a:rPr lang="en-US" sz="2400" dirty="0" err="1" smtClean="0">
                <a:solidFill>
                  <a:schemeClr val="bg1"/>
                </a:solidFill>
              </a:rPr>
              <a:t>চেষ্ট</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 </a:t>
            </a:r>
            <a:r>
              <a:rPr lang="en-US" sz="2400" dirty="0" err="1" smtClean="0">
                <a:solidFill>
                  <a:schemeClr val="bg1"/>
                </a:solidFill>
              </a:rPr>
              <a:t>যেমন</a:t>
            </a:r>
            <a:r>
              <a:rPr lang="en-US" sz="2400" dirty="0" smtClean="0">
                <a:solidFill>
                  <a:schemeClr val="bg1"/>
                </a:solidFill>
              </a:rPr>
              <a:t> : </a:t>
            </a:r>
            <a:r>
              <a:rPr lang="en-US" sz="2400" dirty="0" err="1" smtClean="0">
                <a:solidFill>
                  <a:schemeClr val="bg1"/>
                </a:solidFill>
              </a:rPr>
              <a:t>মৌখিক</a:t>
            </a:r>
            <a:r>
              <a:rPr lang="en-US" sz="2400" dirty="0" smtClean="0">
                <a:solidFill>
                  <a:schemeClr val="bg1"/>
                </a:solidFill>
              </a:rPr>
              <a:t> </a:t>
            </a:r>
            <a:r>
              <a:rPr lang="en-US" sz="2400" dirty="0" err="1" smtClean="0">
                <a:solidFill>
                  <a:schemeClr val="bg1"/>
                </a:solidFill>
              </a:rPr>
              <a:t>উপস্থাপনা</a:t>
            </a:r>
            <a:r>
              <a:rPr lang="en-US" sz="2400" dirty="0" smtClean="0">
                <a:solidFill>
                  <a:schemeClr val="bg1"/>
                </a:solidFill>
              </a:rPr>
              <a:t> , </a:t>
            </a:r>
            <a:r>
              <a:rPr lang="en-US" sz="2400" dirty="0" err="1" smtClean="0">
                <a:solidFill>
                  <a:schemeClr val="bg1"/>
                </a:solidFill>
              </a:rPr>
              <a:t>সংবাদ</a:t>
            </a:r>
            <a:r>
              <a:rPr lang="en-US" sz="2400" dirty="0" smtClean="0">
                <a:solidFill>
                  <a:schemeClr val="bg1"/>
                </a:solidFill>
              </a:rPr>
              <a:t> </a:t>
            </a:r>
            <a:r>
              <a:rPr lang="en-US" sz="2400" dirty="0" err="1" smtClean="0">
                <a:solidFill>
                  <a:schemeClr val="bg1"/>
                </a:solidFill>
              </a:rPr>
              <a:t>সম্মেলন</a:t>
            </a:r>
            <a:r>
              <a:rPr lang="en-US" sz="2400" dirty="0" smtClean="0">
                <a:solidFill>
                  <a:schemeClr val="bg1"/>
                </a:solidFill>
              </a:rPr>
              <a:t>  </a:t>
            </a:r>
            <a:r>
              <a:rPr lang="en-US" sz="2400" dirty="0" err="1" smtClean="0">
                <a:solidFill>
                  <a:schemeClr val="bg1"/>
                </a:solidFill>
              </a:rPr>
              <a:t>ইত্যাদি</a:t>
            </a:r>
            <a:r>
              <a:rPr lang="en-US" sz="2400" dirty="0" smtClean="0">
                <a:solidFill>
                  <a:schemeClr val="bg1"/>
                </a:solidFill>
              </a:rPr>
              <a:t>।</a:t>
            </a:r>
          </a:p>
          <a:p>
            <a:r>
              <a:rPr lang="en-US" sz="2400" dirty="0" smtClean="0">
                <a:solidFill>
                  <a:srgbClr val="FF0000"/>
                </a:solidFill>
              </a:rPr>
              <a:t>৫। </a:t>
            </a:r>
            <a:r>
              <a:rPr lang="en-US" sz="2400" dirty="0" err="1" smtClean="0">
                <a:solidFill>
                  <a:srgbClr val="FF0000"/>
                </a:solidFill>
              </a:rPr>
              <a:t>প্রত্যক্ষ</a:t>
            </a:r>
            <a:r>
              <a:rPr lang="en-US" sz="2400" dirty="0" smtClean="0">
                <a:solidFill>
                  <a:srgbClr val="FF0000"/>
                </a:solidFill>
              </a:rPr>
              <a:t> </a:t>
            </a:r>
            <a:r>
              <a:rPr lang="en-US" sz="2400" dirty="0" err="1" smtClean="0">
                <a:solidFill>
                  <a:srgbClr val="FF0000"/>
                </a:solidFill>
              </a:rPr>
              <a:t>বিপণন</a:t>
            </a:r>
            <a:r>
              <a:rPr lang="en-US" sz="2400" dirty="0" smtClean="0">
                <a:solidFill>
                  <a:srgbClr val="FF0000"/>
                </a:solidFill>
              </a:rPr>
              <a:t> </a:t>
            </a:r>
            <a:r>
              <a:rPr lang="en-US" sz="2400" dirty="0" smtClean="0">
                <a:solidFill>
                  <a:schemeClr val="bg1"/>
                </a:solidFill>
              </a:rPr>
              <a:t>:</a:t>
            </a:r>
            <a:r>
              <a:rPr lang="en-US" sz="2400" dirty="0" err="1" smtClean="0">
                <a:solidFill>
                  <a:schemeClr val="bg1"/>
                </a:solidFill>
              </a:rPr>
              <a:t>ভোক্তাদের</a:t>
            </a:r>
            <a:r>
              <a:rPr lang="en-US" sz="2400" dirty="0" smtClean="0">
                <a:solidFill>
                  <a:schemeClr val="bg1"/>
                </a:solidFill>
              </a:rPr>
              <a:t>  </a:t>
            </a:r>
            <a:r>
              <a:rPr lang="en-US" sz="2400" dirty="0" err="1" smtClean="0">
                <a:solidFill>
                  <a:schemeClr val="bg1"/>
                </a:solidFill>
              </a:rPr>
              <a:t>নিকট</a:t>
            </a:r>
            <a:r>
              <a:rPr lang="en-US" sz="2400" dirty="0" smtClean="0">
                <a:solidFill>
                  <a:schemeClr val="bg1"/>
                </a:solidFill>
              </a:rPr>
              <a:t> </a:t>
            </a:r>
            <a:r>
              <a:rPr lang="en-US" sz="2400" dirty="0" err="1" smtClean="0">
                <a:solidFill>
                  <a:schemeClr val="bg1"/>
                </a:solidFill>
              </a:rPr>
              <a:t>তাৎক্ষণিক</a:t>
            </a:r>
            <a:r>
              <a:rPr lang="en-US" sz="2400" dirty="0" smtClean="0">
                <a:solidFill>
                  <a:schemeClr val="bg1"/>
                </a:solidFill>
              </a:rPr>
              <a:t> </a:t>
            </a:r>
            <a:r>
              <a:rPr lang="en-US" sz="2400" dirty="0" err="1" smtClean="0">
                <a:solidFill>
                  <a:schemeClr val="bg1"/>
                </a:solidFill>
              </a:rPr>
              <a:t>সাড়া</a:t>
            </a:r>
            <a:r>
              <a:rPr lang="en-US" sz="2400" dirty="0" smtClean="0">
                <a:solidFill>
                  <a:schemeClr val="bg1"/>
                </a:solidFill>
              </a:rPr>
              <a:t> </a:t>
            </a:r>
            <a:r>
              <a:rPr lang="en-US" sz="2400" dirty="0" err="1" smtClean="0">
                <a:solidFill>
                  <a:schemeClr val="bg1"/>
                </a:solidFill>
              </a:rPr>
              <a:t>পাওয়ার</a:t>
            </a:r>
            <a:r>
              <a:rPr lang="en-US" sz="2400" dirty="0" smtClean="0">
                <a:solidFill>
                  <a:schemeClr val="bg1"/>
                </a:solidFill>
              </a:rPr>
              <a:t> </a:t>
            </a:r>
            <a:r>
              <a:rPr lang="en-US" sz="2400" dirty="0" err="1" smtClean="0">
                <a:solidFill>
                  <a:schemeClr val="bg1"/>
                </a:solidFill>
              </a:rPr>
              <a:t>উদ্দেশ্যে</a:t>
            </a:r>
            <a:r>
              <a:rPr lang="en-US" sz="2400" dirty="0" smtClean="0">
                <a:solidFill>
                  <a:schemeClr val="bg1"/>
                </a:solidFill>
              </a:rPr>
              <a:t> </a:t>
            </a:r>
            <a:r>
              <a:rPr lang="en-US" sz="2400" dirty="0" err="1" smtClean="0">
                <a:solidFill>
                  <a:schemeClr val="bg1"/>
                </a:solidFill>
              </a:rPr>
              <a:t>ব্যক্তিগতভাবে</a:t>
            </a:r>
            <a:r>
              <a:rPr lang="en-US" sz="2400" dirty="0" smtClean="0">
                <a:solidFill>
                  <a:schemeClr val="bg1"/>
                </a:solidFill>
              </a:rPr>
              <a:t> </a:t>
            </a:r>
            <a:r>
              <a:rPr lang="en-US" sz="2400" dirty="0" err="1" smtClean="0">
                <a:solidFill>
                  <a:schemeClr val="bg1"/>
                </a:solidFill>
              </a:rPr>
              <a:t>সরাসরি</a:t>
            </a:r>
            <a:r>
              <a:rPr lang="en-US" sz="2400" dirty="0" smtClean="0">
                <a:solidFill>
                  <a:schemeClr val="bg1"/>
                </a:solidFill>
              </a:rPr>
              <a:t> </a:t>
            </a:r>
            <a:r>
              <a:rPr lang="en-US" sz="2400" dirty="0" err="1" smtClean="0">
                <a:solidFill>
                  <a:schemeClr val="bg1"/>
                </a:solidFill>
              </a:rPr>
              <a:t>দীর্ঘমেয়াদী</a:t>
            </a:r>
            <a:r>
              <a:rPr lang="en-US" sz="2400" dirty="0" smtClean="0">
                <a:solidFill>
                  <a:schemeClr val="bg1"/>
                </a:solidFill>
              </a:rPr>
              <a:t> </a:t>
            </a:r>
            <a:r>
              <a:rPr lang="en-US" sz="2400" dirty="0" err="1" smtClean="0">
                <a:solidFill>
                  <a:schemeClr val="bg1"/>
                </a:solidFill>
              </a:rPr>
              <a:t>ক্রোতা</a:t>
            </a:r>
            <a:r>
              <a:rPr lang="en-US" sz="2400" dirty="0" smtClean="0">
                <a:solidFill>
                  <a:schemeClr val="bg1"/>
                </a:solidFill>
              </a:rPr>
              <a:t> </a:t>
            </a:r>
            <a:r>
              <a:rPr lang="en-US" sz="2400" dirty="0" err="1" smtClean="0">
                <a:solidFill>
                  <a:schemeClr val="bg1"/>
                </a:solidFill>
              </a:rPr>
              <a:t>সম্পর্ক</a:t>
            </a:r>
            <a:r>
              <a:rPr lang="en-US" sz="2400" dirty="0" smtClean="0">
                <a:solidFill>
                  <a:schemeClr val="bg1"/>
                </a:solidFill>
              </a:rPr>
              <a:t> </a:t>
            </a:r>
            <a:r>
              <a:rPr lang="en-US" sz="2400" dirty="0" err="1" smtClean="0">
                <a:solidFill>
                  <a:schemeClr val="bg1"/>
                </a:solidFill>
              </a:rPr>
              <a:t>গড়ে</a:t>
            </a:r>
            <a:r>
              <a:rPr lang="en-US" sz="2400" dirty="0" smtClean="0">
                <a:solidFill>
                  <a:schemeClr val="bg1"/>
                </a:solidFill>
              </a:rPr>
              <a:t> </a:t>
            </a:r>
            <a:r>
              <a:rPr lang="en-US" sz="2400" dirty="0" err="1" smtClean="0">
                <a:solidFill>
                  <a:schemeClr val="bg1"/>
                </a:solidFill>
              </a:rPr>
              <a:t>তোলার</a:t>
            </a:r>
            <a:r>
              <a:rPr lang="en-US" sz="2400" dirty="0" smtClean="0">
                <a:solidFill>
                  <a:schemeClr val="bg1"/>
                </a:solidFill>
              </a:rPr>
              <a:t> </a:t>
            </a:r>
            <a:r>
              <a:rPr lang="en-US" sz="2400" dirty="0" err="1" smtClean="0">
                <a:solidFill>
                  <a:schemeClr val="bg1"/>
                </a:solidFill>
              </a:rPr>
              <a:t>কার্যক্রমকে</a:t>
            </a:r>
            <a:r>
              <a:rPr lang="en-US" sz="2400" dirty="0" smtClean="0">
                <a:solidFill>
                  <a:schemeClr val="bg1"/>
                </a:solidFill>
              </a:rPr>
              <a:t> </a:t>
            </a:r>
            <a:r>
              <a:rPr lang="en-US" sz="2400" dirty="0" err="1" smtClean="0">
                <a:solidFill>
                  <a:schemeClr val="bg1"/>
                </a:solidFill>
              </a:rPr>
              <a:t>প্রত্যক্ষ</a:t>
            </a:r>
            <a:r>
              <a:rPr lang="en-US" sz="2400" dirty="0" smtClean="0">
                <a:solidFill>
                  <a:schemeClr val="bg1"/>
                </a:solidFill>
              </a:rPr>
              <a:t> </a:t>
            </a:r>
            <a:r>
              <a:rPr lang="en-US" sz="2400" dirty="0" err="1" smtClean="0">
                <a:solidFill>
                  <a:schemeClr val="bg1"/>
                </a:solidFill>
              </a:rPr>
              <a:t>বিপণন</a:t>
            </a:r>
            <a:r>
              <a:rPr lang="en-US" sz="2400" dirty="0" smtClean="0">
                <a:solidFill>
                  <a:schemeClr val="bg1"/>
                </a:solidFill>
              </a:rPr>
              <a:t> </a:t>
            </a:r>
            <a:r>
              <a:rPr lang="en-US" sz="2400" dirty="0" err="1" smtClean="0">
                <a:solidFill>
                  <a:schemeClr val="bg1"/>
                </a:solidFill>
              </a:rPr>
              <a:t>বলে</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0905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00" y="1981200"/>
            <a:ext cx="9296400" cy="2246769"/>
          </a:xfrm>
          <a:prstGeom prst="rect">
            <a:avLst/>
          </a:prstGeom>
          <a:solidFill>
            <a:schemeClr val="accent3">
              <a:lumMod val="60000"/>
              <a:lumOff val="40000"/>
            </a:schemeClr>
          </a:solidFill>
        </p:spPr>
        <p:txBody>
          <a:bodyPr wrap="square" rtlCol="0">
            <a:spAutoFit/>
          </a:bodyPr>
          <a:lstStyle/>
          <a:p>
            <a:r>
              <a:rPr lang="bn-IN" sz="2800" dirty="0">
                <a:solidFill>
                  <a:schemeClr val="bg1"/>
                </a:solidFill>
              </a:rPr>
              <a:t>বিপণন প্রসার এর ধারণা: বিপণন প্রসার হলো এক ধরণের যোগাযোগ প্রক্রিয়া যা প্রতিষ্ঠানের পণ্য, সেবা অথবা ধারণার সম্পর্কে জনগনকে অবহিত করে, পুন:পুন স্বরণ করায় এবং ক্রয়ে উদ্বুদ্ধ করে। এক কথায় ক্রেতাদের পণ্য বা সেবা ক্রয়ে আগ্রহী করার প্রক্রিয়াই বিপণন প্রসার।</a:t>
            </a:r>
            <a:endParaRPr lang="en-US" sz="2800" dirty="0">
              <a:solidFill>
                <a:schemeClr val="bg1"/>
              </a:solidFill>
            </a:endParaRPr>
          </a:p>
        </p:txBody>
      </p:sp>
      <p:sp>
        <p:nvSpPr>
          <p:cNvPr id="7" name="TextBox 6"/>
          <p:cNvSpPr txBox="1"/>
          <p:nvPr/>
        </p:nvSpPr>
        <p:spPr>
          <a:xfrm>
            <a:off x="25400" y="4380369"/>
            <a:ext cx="9296400" cy="1815882"/>
          </a:xfrm>
          <a:prstGeom prst="rect">
            <a:avLst/>
          </a:prstGeom>
          <a:solidFill>
            <a:schemeClr val="accent6"/>
          </a:solidFill>
        </p:spPr>
        <p:txBody>
          <a:bodyPr wrap="square" rtlCol="0">
            <a:spAutoFit/>
          </a:bodyPr>
          <a:lstStyle/>
          <a:p>
            <a:r>
              <a:rPr lang="en-US" sz="2800" dirty="0" err="1" smtClean="0">
                <a:solidFill>
                  <a:schemeClr val="bg1"/>
                </a:solidFill>
              </a:rPr>
              <a:t>বিপণন</a:t>
            </a:r>
            <a:r>
              <a:rPr lang="en-US" sz="2800" dirty="0" smtClean="0">
                <a:solidFill>
                  <a:schemeClr val="bg1"/>
                </a:solidFill>
              </a:rPr>
              <a:t> </a:t>
            </a:r>
            <a:r>
              <a:rPr lang="en-US" sz="2800" dirty="0" err="1" smtClean="0">
                <a:solidFill>
                  <a:schemeClr val="bg1"/>
                </a:solidFill>
              </a:rPr>
              <a:t>প্রসারের</a:t>
            </a:r>
            <a:r>
              <a:rPr lang="en-US" sz="2800" dirty="0" smtClean="0">
                <a:solidFill>
                  <a:schemeClr val="bg1"/>
                </a:solidFill>
              </a:rPr>
              <a:t> </a:t>
            </a:r>
            <a:r>
              <a:rPr lang="en-US" sz="2800" dirty="0" err="1" smtClean="0">
                <a:solidFill>
                  <a:schemeClr val="bg1"/>
                </a:solidFill>
              </a:rPr>
              <a:t>ক্ষেত্রে</a:t>
            </a:r>
            <a:r>
              <a:rPr lang="en-US" sz="2800" dirty="0" smtClean="0">
                <a:solidFill>
                  <a:schemeClr val="bg1"/>
                </a:solidFill>
              </a:rPr>
              <a:t> </a:t>
            </a:r>
            <a:r>
              <a:rPr lang="en-US" sz="2800" dirty="0" err="1" smtClean="0">
                <a:solidFill>
                  <a:schemeClr val="bg1"/>
                </a:solidFill>
              </a:rPr>
              <a:t>নিচের</a:t>
            </a:r>
            <a:r>
              <a:rPr lang="en-US" sz="2800" dirty="0" smtClean="0">
                <a:solidFill>
                  <a:schemeClr val="bg1"/>
                </a:solidFill>
              </a:rPr>
              <a:t> </a:t>
            </a:r>
            <a:r>
              <a:rPr lang="en-US" sz="2800" dirty="0" err="1" smtClean="0">
                <a:solidFill>
                  <a:schemeClr val="bg1"/>
                </a:solidFill>
              </a:rPr>
              <a:t>শর্তগুলো</a:t>
            </a:r>
            <a:r>
              <a:rPr lang="en-US" sz="2800" dirty="0" smtClean="0">
                <a:solidFill>
                  <a:schemeClr val="bg1"/>
                </a:solidFill>
              </a:rPr>
              <a:t> </a:t>
            </a:r>
            <a:r>
              <a:rPr lang="en-US" sz="2800" dirty="0" err="1" smtClean="0">
                <a:solidFill>
                  <a:schemeClr val="bg1"/>
                </a:solidFill>
              </a:rPr>
              <a:t>আবশ্যক</a:t>
            </a:r>
            <a:r>
              <a:rPr lang="en-US" sz="2800" dirty="0" smtClean="0">
                <a:solidFill>
                  <a:schemeClr val="bg1"/>
                </a:solidFill>
              </a:rPr>
              <a:t> :</a:t>
            </a:r>
          </a:p>
          <a:p>
            <a:r>
              <a:rPr lang="en-US" sz="2800" dirty="0" err="1" smtClean="0">
                <a:solidFill>
                  <a:schemeClr val="bg1"/>
                </a:solidFill>
              </a:rPr>
              <a:t>একমূখী</a:t>
            </a:r>
            <a:r>
              <a:rPr lang="en-US" sz="2800" dirty="0" smtClean="0">
                <a:solidFill>
                  <a:schemeClr val="bg1"/>
                </a:solidFill>
              </a:rPr>
              <a:t> </a:t>
            </a:r>
            <a:r>
              <a:rPr lang="en-US" sz="2800" dirty="0" err="1" smtClean="0">
                <a:solidFill>
                  <a:schemeClr val="bg1"/>
                </a:solidFill>
              </a:rPr>
              <a:t>বা</a:t>
            </a:r>
            <a:r>
              <a:rPr lang="en-US" sz="2800" dirty="0" smtClean="0">
                <a:solidFill>
                  <a:schemeClr val="bg1"/>
                </a:solidFill>
              </a:rPr>
              <a:t> </a:t>
            </a:r>
            <a:r>
              <a:rPr lang="en-US" sz="2800" dirty="0" err="1" smtClean="0">
                <a:solidFill>
                  <a:schemeClr val="bg1"/>
                </a:solidFill>
              </a:rPr>
              <a:t>দ্বিমূখী</a:t>
            </a:r>
            <a:r>
              <a:rPr lang="en-US" sz="2800" dirty="0" smtClean="0">
                <a:solidFill>
                  <a:schemeClr val="bg1"/>
                </a:solidFill>
              </a:rPr>
              <a:t> </a:t>
            </a:r>
            <a:r>
              <a:rPr lang="en-US" sz="2800" dirty="0" err="1" smtClean="0">
                <a:solidFill>
                  <a:schemeClr val="bg1"/>
                </a:solidFill>
              </a:rPr>
              <a:t>তথ্য</a:t>
            </a:r>
            <a:r>
              <a:rPr lang="en-US" sz="2800" dirty="0" smtClean="0">
                <a:solidFill>
                  <a:schemeClr val="bg1"/>
                </a:solidFill>
              </a:rPr>
              <a:t> </a:t>
            </a:r>
            <a:r>
              <a:rPr lang="en-US" sz="2800" dirty="0" err="1" smtClean="0">
                <a:solidFill>
                  <a:schemeClr val="bg1"/>
                </a:solidFill>
              </a:rPr>
              <a:t>প্রবাহের</a:t>
            </a:r>
            <a:r>
              <a:rPr lang="en-US" sz="2800" dirty="0" smtClean="0">
                <a:solidFill>
                  <a:schemeClr val="bg1"/>
                </a:solidFill>
              </a:rPr>
              <a:t> </a:t>
            </a:r>
            <a:r>
              <a:rPr lang="en-US" sz="2800" dirty="0" err="1" smtClean="0">
                <a:solidFill>
                  <a:schemeClr val="bg1"/>
                </a:solidFill>
              </a:rPr>
              <a:t>প্রক্রিয়া</a:t>
            </a:r>
            <a:endParaRPr lang="en-US" sz="2800" dirty="0" smtClean="0">
              <a:solidFill>
                <a:schemeClr val="bg1"/>
              </a:solidFill>
            </a:endParaRPr>
          </a:p>
          <a:p>
            <a:r>
              <a:rPr lang="en-US" sz="2800" dirty="0" err="1" smtClean="0">
                <a:solidFill>
                  <a:schemeClr val="bg1"/>
                </a:solidFill>
              </a:rPr>
              <a:t>কোতদের</a:t>
            </a:r>
            <a:r>
              <a:rPr lang="en-US" sz="2800" dirty="0" smtClean="0">
                <a:solidFill>
                  <a:schemeClr val="bg1"/>
                </a:solidFill>
              </a:rPr>
              <a:t> </a:t>
            </a:r>
            <a:r>
              <a:rPr lang="en-US" sz="2800" dirty="0" err="1" smtClean="0">
                <a:solidFill>
                  <a:schemeClr val="bg1"/>
                </a:solidFill>
              </a:rPr>
              <a:t>সাথে</a:t>
            </a:r>
            <a:r>
              <a:rPr lang="en-US" sz="2800" dirty="0" smtClean="0">
                <a:solidFill>
                  <a:schemeClr val="bg1"/>
                </a:solidFill>
              </a:rPr>
              <a:t> </a:t>
            </a:r>
            <a:r>
              <a:rPr lang="en-US" sz="2800" dirty="0" err="1" smtClean="0">
                <a:solidFill>
                  <a:schemeClr val="bg1"/>
                </a:solidFill>
              </a:rPr>
              <a:t>যোগাযোগের</a:t>
            </a:r>
            <a:r>
              <a:rPr lang="en-US" sz="2800" dirty="0" smtClean="0">
                <a:solidFill>
                  <a:schemeClr val="bg1"/>
                </a:solidFill>
              </a:rPr>
              <a:t> </a:t>
            </a:r>
            <a:r>
              <a:rPr lang="en-US" sz="2800" dirty="0" err="1" smtClean="0">
                <a:solidFill>
                  <a:schemeClr val="bg1"/>
                </a:solidFill>
              </a:rPr>
              <a:t>হাতিয়ার</a:t>
            </a:r>
            <a:endParaRPr lang="en-US" sz="2800" dirty="0" smtClean="0">
              <a:solidFill>
                <a:schemeClr val="bg1"/>
              </a:solidFill>
            </a:endParaRPr>
          </a:p>
          <a:p>
            <a:r>
              <a:rPr lang="en-US" sz="2800" dirty="0" err="1" smtClean="0">
                <a:solidFill>
                  <a:schemeClr val="bg1"/>
                </a:solidFill>
              </a:rPr>
              <a:t>ক্রেতাদের</a:t>
            </a:r>
            <a:r>
              <a:rPr lang="en-US" sz="2800" dirty="0" smtClean="0">
                <a:solidFill>
                  <a:schemeClr val="bg1"/>
                </a:solidFill>
              </a:rPr>
              <a:t> </a:t>
            </a:r>
            <a:r>
              <a:rPr lang="en-US" sz="2800" dirty="0" err="1" smtClean="0">
                <a:solidFill>
                  <a:schemeClr val="bg1"/>
                </a:solidFill>
              </a:rPr>
              <a:t>ক্রয়ে</a:t>
            </a:r>
            <a:r>
              <a:rPr lang="en-US" sz="2800" dirty="0" smtClean="0">
                <a:solidFill>
                  <a:schemeClr val="bg1"/>
                </a:solidFill>
              </a:rPr>
              <a:t> </a:t>
            </a:r>
            <a:r>
              <a:rPr lang="en-US" sz="2800" dirty="0" err="1" smtClean="0">
                <a:solidFill>
                  <a:schemeClr val="bg1"/>
                </a:solidFill>
              </a:rPr>
              <a:t>আকৃষ্ট</a:t>
            </a:r>
            <a:r>
              <a:rPr lang="en-US" sz="2800" dirty="0" smtClean="0">
                <a:solidFill>
                  <a:schemeClr val="bg1"/>
                </a:solidFill>
              </a:rPr>
              <a:t> </a:t>
            </a:r>
            <a:r>
              <a:rPr lang="en-US" sz="2800" dirty="0" err="1" smtClean="0">
                <a:solidFill>
                  <a:schemeClr val="bg1"/>
                </a:solidFill>
              </a:rPr>
              <a:t>করে</a:t>
            </a:r>
            <a:r>
              <a:rPr lang="en-US" sz="2800" dirty="0" smtClean="0">
                <a:solidFill>
                  <a:schemeClr val="bg1"/>
                </a:solidFill>
              </a:rPr>
              <a:t>।</a:t>
            </a:r>
            <a:endParaRPr lang="en-US" sz="2800" dirty="0">
              <a:solidFill>
                <a:schemeClr val="bg1"/>
              </a:solidFill>
            </a:endParaRPr>
          </a:p>
        </p:txBody>
      </p:sp>
      <p:sp>
        <p:nvSpPr>
          <p:cNvPr id="4" name="Title 3"/>
          <p:cNvSpPr>
            <a:spLocks noGrp="1"/>
          </p:cNvSpPr>
          <p:nvPr>
            <p:ph type="title"/>
          </p:nvPr>
        </p:nvSpPr>
        <p:spPr>
          <a:xfrm>
            <a:off x="457200" y="0"/>
            <a:ext cx="8229600" cy="1219200"/>
          </a:xfrm>
        </p:spPr>
        <p:txBody>
          <a:bodyPr>
            <a:normAutofit fontScale="90000"/>
          </a:bodyPr>
          <a:lstStyle/>
          <a:p>
            <a:r>
              <a:rPr lang="en-US" dirty="0" smtClean="0"/>
              <a:t/>
            </a:r>
            <a:br>
              <a:rPr lang="en-US" dirty="0" smtClean="0"/>
            </a:br>
            <a:r>
              <a:rPr lang="en-US" dirty="0"/>
              <a:t> </a:t>
            </a:r>
            <a:r>
              <a:rPr lang="en-US" dirty="0" smtClean="0"/>
              <a:t>                                                                                                                                                                                                                                                                                                                                                                                                            </a:t>
            </a:r>
            <a:br>
              <a:rPr lang="en-US" dirty="0" smtClean="0"/>
            </a:br>
            <a:r>
              <a:rPr lang="en-US" dirty="0" err="1" smtClean="0">
                <a:solidFill>
                  <a:srgbClr val="FF0000"/>
                </a:solidFill>
                <a:latin typeface="NikoshBAN" panose="02000000000000000000" pitchFamily="2" charset="0"/>
                <a:cs typeface="NikoshBAN" panose="02000000000000000000" pitchFamily="2" charset="0"/>
              </a:rPr>
              <a:t>বিপণন</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প্রসার</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ধারণা</a:t>
            </a:r>
            <a:r>
              <a:rPr lang="en-US" dirty="0">
                <a:solidFill>
                  <a:srgbClr val="FF0000"/>
                </a:solidFill>
                <a:latin typeface="NikoshBAN" panose="02000000000000000000" pitchFamily="2" charset="0"/>
                <a:cs typeface="NikoshBAN" panose="02000000000000000000" pitchFamily="2" charset="0"/>
              </a:rPr>
              <a:t/>
            </a:r>
            <a:br>
              <a:rPr lang="en-US" dirty="0">
                <a:solidFill>
                  <a:srgbClr val="FF0000"/>
                </a:solidFill>
                <a:latin typeface="NikoshBAN" panose="02000000000000000000" pitchFamily="2" charset="0"/>
                <a:cs typeface="NikoshBAN" panose="02000000000000000000" pitchFamily="2" charset="0"/>
              </a:rPr>
            </a:b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B050"/>
          </a:solidFill>
        </p:spPr>
        <p:txBody>
          <a:bodyPr lIns="82058" tIns="41029" rIns="82058" bIns="41029">
            <a:normAutofit/>
          </a:bodyPr>
          <a:lstStyle/>
          <a:p>
            <a:r>
              <a:rPr lang="en-US" sz="4300" dirty="0" err="1" smtClean="0">
                <a:solidFill>
                  <a:srgbClr val="FF0000"/>
                </a:solidFill>
                <a:latin typeface="NikoshBAN" pitchFamily="2" charset="0"/>
                <a:cs typeface="NikoshBAN" pitchFamily="2" charset="0"/>
              </a:rPr>
              <a:t>বিক্রয়</a:t>
            </a:r>
            <a:r>
              <a:rPr lang="en-US" sz="4300" dirty="0" smtClean="0">
                <a:solidFill>
                  <a:srgbClr val="FF0000"/>
                </a:solidFill>
                <a:latin typeface="NikoshBAN" pitchFamily="2" charset="0"/>
                <a:cs typeface="NikoshBAN" pitchFamily="2" charset="0"/>
              </a:rPr>
              <a:t> </a:t>
            </a:r>
            <a:r>
              <a:rPr lang="en-US" sz="4300" dirty="0" err="1" smtClean="0">
                <a:solidFill>
                  <a:srgbClr val="FF0000"/>
                </a:solidFill>
                <a:latin typeface="NikoshBAN" pitchFamily="2" charset="0"/>
                <a:cs typeface="NikoshBAN" pitchFamily="2" charset="0"/>
              </a:rPr>
              <a:t>প্রসারের</a:t>
            </a:r>
            <a:r>
              <a:rPr lang="en-US" sz="4300" dirty="0" smtClean="0">
                <a:solidFill>
                  <a:srgbClr val="FF0000"/>
                </a:solidFill>
                <a:latin typeface="NikoshBAN" pitchFamily="2" charset="0"/>
                <a:cs typeface="NikoshBAN" pitchFamily="2" charset="0"/>
              </a:rPr>
              <a:t> </a:t>
            </a:r>
            <a:r>
              <a:rPr lang="en-US" sz="4300" dirty="0" err="1" smtClean="0">
                <a:solidFill>
                  <a:srgbClr val="FF0000"/>
                </a:solidFill>
                <a:latin typeface="NikoshBAN" pitchFamily="2" charset="0"/>
                <a:cs typeface="NikoshBAN" pitchFamily="2" charset="0"/>
              </a:rPr>
              <a:t>বিভিন্ন</a:t>
            </a:r>
            <a:r>
              <a:rPr lang="en-US" sz="4300" dirty="0" smtClean="0">
                <a:solidFill>
                  <a:srgbClr val="FF0000"/>
                </a:solidFill>
                <a:latin typeface="NikoshBAN" pitchFamily="2" charset="0"/>
                <a:cs typeface="NikoshBAN" pitchFamily="2" charset="0"/>
              </a:rPr>
              <a:t> </a:t>
            </a:r>
            <a:r>
              <a:rPr lang="en-US" sz="4300" dirty="0" err="1" smtClean="0">
                <a:solidFill>
                  <a:srgbClr val="FF0000"/>
                </a:solidFill>
                <a:latin typeface="NikoshBAN" pitchFamily="2" charset="0"/>
                <a:cs typeface="NikoshBAN" pitchFamily="2" charset="0"/>
              </a:rPr>
              <a:t>পদ্ধতি</a:t>
            </a:r>
            <a:endParaRPr lang="en-US" sz="4300" dirty="0">
              <a:solidFill>
                <a:srgbClr val="FF0000"/>
              </a:solidFill>
              <a:latin typeface="NikoshBAN" pitchFamily="2" charset="0"/>
              <a:cs typeface="NikoshBAN" pitchFamily="2" charset="0"/>
            </a:endParaRPr>
          </a:p>
        </p:txBody>
      </p:sp>
      <p:sp>
        <p:nvSpPr>
          <p:cNvPr id="3" name="Rectangle 2"/>
          <p:cNvSpPr/>
          <p:nvPr/>
        </p:nvSpPr>
        <p:spPr>
          <a:xfrm>
            <a:off x="0" y="1447800"/>
            <a:ext cx="9144000" cy="5693866"/>
          </a:xfrm>
          <a:prstGeom prst="rect">
            <a:avLst/>
          </a:prstGeom>
          <a:solidFill>
            <a:schemeClr val="accent2"/>
          </a:solidFill>
        </p:spPr>
        <p:txBody>
          <a:bodyPr wrap="square">
            <a:spAutoFit/>
          </a:bodyPr>
          <a:lstStyle/>
          <a:p>
            <a:r>
              <a:rPr lang="en-US" sz="2800" dirty="0" smtClean="0">
                <a:solidFill>
                  <a:srgbClr val="FF0000"/>
                </a:solidFill>
              </a:rPr>
              <a:t>                 </a:t>
            </a:r>
            <a:r>
              <a:rPr lang="bn-IN" sz="2800" dirty="0" smtClean="0">
                <a:solidFill>
                  <a:srgbClr val="FF0000"/>
                </a:solidFill>
              </a:rPr>
              <a:t>বিক্রয় </a:t>
            </a:r>
            <a:r>
              <a:rPr lang="bn-IN" sz="2800" dirty="0">
                <a:solidFill>
                  <a:srgbClr val="FF0000"/>
                </a:solidFill>
              </a:rPr>
              <a:t>প্রসারের বিভিন্ন পদ্ধতি: </a:t>
            </a:r>
            <a:endParaRPr lang="en-US" sz="2800" dirty="0" smtClean="0">
              <a:solidFill>
                <a:srgbClr val="FF0000"/>
              </a:solidFill>
            </a:endParaRPr>
          </a:p>
          <a:p>
            <a:r>
              <a:rPr lang="bn-IN" sz="2800" dirty="0" smtClean="0">
                <a:solidFill>
                  <a:schemeClr val="bg1"/>
                </a:solidFill>
              </a:rPr>
              <a:t>নিচে </a:t>
            </a:r>
            <a:r>
              <a:rPr lang="bn-IN" sz="2800" dirty="0">
                <a:solidFill>
                  <a:schemeClr val="bg1"/>
                </a:solidFill>
              </a:rPr>
              <a:t>বিক্রয় প্রসারের বিভিন্ন পদ্ধতি উপস্থাপন করা হলো</a:t>
            </a:r>
            <a:r>
              <a:rPr lang="bn-IN" sz="2800" dirty="0" smtClean="0">
                <a:solidFill>
                  <a:schemeClr val="bg1"/>
                </a:solidFill>
              </a:rPr>
              <a:t>:</a:t>
            </a:r>
            <a:endParaRPr lang="en-US" sz="2800" dirty="0" smtClean="0">
              <a:solidFill>
                <a:schemeClr val="bg1"/>
              </a:solidFill>
            </a:endParaRPr>
          </a:p>
          <a:p>
            <a:endParaRPr lang="bn-IN" sz="2800" dirty="0">
              <a:solidFill>
                <a:schemeClr val="bg1"/>
              </a:solidFill>
            </a:endParaRPr>
          </a:p>
          <a:p>
            <a:r>
              <a:rPr lang="bn-IN" sz="2800" dirty="0">
                <a:solidFill>
                  <a:schemeClr val="bg1"/>
                </a:solidFill>
              </a:rPr>
              <a:t>১. সৌজন্য পণ্য </a:t>
            </a:r>
            <a:r>
              <a:rPr lang="bn-IN" sz="2800" dirty="0" smtClean="0">
                <a:solidFill>
                  <a:schemeClr val="bg1"/>
                </a:solidFill>
              </a:rPr>
              <a:t>প্রদান</a:t>
            </a:r>
            <a:r>
              <a:rPr lang="en-US" sz="2800" dirty="0" smtClean="0">
                <a:solidFill>
                  <a:schemeClr val="bg1"/>
                </a:solidFill>
              </a:rPr>
              <a:t>  </a:t>
            </a:r>
            <a:r>
              <a:rPr lang="bn-IN" sz="2800" dirty="0" smtClean="0">
                <a:solidFill>
                  <a:schemeClr val="bg1"/>
                </a:solidFill>
              </a:rPr>
              <a:t>২</a:t>
            </a:r>
            <a:r>
              <a:rPr lang="bn-IN" sz="2800" dirty="0">
                <a:solidFill>
                  <a:schemeClr val="bg1"/>
                </a:solidFill>
              </a:rPr>
              <a:t>. নমুনা </a:t>
            </a:r>
            <a:r>
              <a:rPr lang="bn-IN" sz="2800" dirty="0" smtClean="0">
                <a:solidFill>
                  <a:schemeClr val="bg1"/>
                </a:solidFill>
              </a:rPr>
              <a:t>বিতরণ</a:t>
            </a:r>
            <a:r>
              <a:rPr lang="en-US" sz="2800" dirty="0" smtClean="0">
                <a:solidFill>
                  <a:schemeClr val="bg1"/>
                </a:solidFill>
              </a:rPr>
              <a:t> </a:t>
            </a:r>
            <a:r>
              <a:rPr lang="bn-IN" sz="2800" dirty="0" smtClean="0">
                <a:solidFill>
                  <a:schemeClr val="bg1"/>
                </a:solidFill>
              </a:rPr>
              <a:t>৩</a:t>
            </a:r>
            <a:r>
              <a:rPr lang="bn-IN" sz="2800" dirty="0">
                <a:solidFill>
                  <a:schemeClr val="bg1"/>
                </a:solidFill>
              </a:rPr>
              <a:t>. অর্থ ফেরত পদ্ধতি</a:t>
            </a:r>
          </a:p>
          <a:p>
            <a:r>
              <a:rPr lang="bn-IN" sz="2800" dirty="0">
                <a:solidFill>
                  <a:schemeClr val="bg1"/>
                </a:solidFill>
              </a:rPr>
              <a:t>৪. মেয়াদী গ্যারান্টি প্রদান	</a:t>
            </a:r>
            <a:endParaRPr lang="en-US" sz="2800" dirty="0">
              <a:solidFill>
                <a:schemeClr val="bg1"/>
              </a:solidFill>
            </a:endParaRPr>
          </a:p>
          <a:p>
            <a:r>
              <a:rPr lang="en-US" sz="2800" dirty="0" smtClean="0">
                <a:solidFill>
                  <a:schemeClr val="bg1"/>
                </a:solidFill>
              </a:rPr>
              <a:t> </a:t>
            </a:r>
            <a:r>
              <a:rPr lang="bn-IN" sz="2800" dirty="0" smtClean="0">
                <a:solidFill>
                  <a:schemeClr val="bg1"/>
                </a:solidFill>
              </a:rPr>
              <a:t>৫</a:t>
            </a:r>
            <a:r>
              <a:rPr lang="bn-IN" sz="2800" dirty="0">
                <a:solidFill>
                  <a:schemeClr val="bg1"/>
                </a:solidFill>
              </a:rPr>
              <a:t>. মূল্য হ্রাস </a:t>
            </a:r>
            <a:r>
              <a:rPr lang="bn-IN" sz="2800" dirty="0" smtClean="0">
                <a:solidFill>
                  <a:schemeClr val="bg1"/>
                </a:solidFill>
              </a:rPr>
              <a:t>কুপন</a:t>
            </a:r>
            <a:r>
              <a:rPr lang="en-US" sz="2800" dirty="0" smtClean="0">
                <a:solidFill>
                  <a:schemeClr val="bg1"/>
                </a:solidFill>
              </a:rPr>
              <a:t>  </a:t>
            </a:r>
            <a:r>
              <a:rPr lang="bn-IN" sz="2800" dirty="0" smtClean="0">
                <a:solidFill>
                  <a:schemeClr val="bg1"/>
                </a:solidFill>
              </a:rPr>
              <a:t>৬</a:t>
            </a:r>
            <a:r>
              <a:rPr lang="bn-IN" sz="2800" dirty="0">
                <a:solidFill>
                  <a:schemeClr val="bg1"/>
                </a:solidFill>
              </a:rPr>
              <a:t>. মূল্যহ্রাস মোড়ক</a:t>
            </a:r>
          </a:p>
          <a:p>
            <a:r>
              <a:rPr lang="bn-IN" sz="2800" dirty="0">
                <a:solidFill>
                  <a:schemeClr val="bg1"/>
                </a:solidFill>
              </a:rPr>
              <a:t>৭. বিক্রয়োত্তর </a:t>
            </a:r>
            <a:r>
              <a:rPr lang="bn-IN" sz="2800" dirty="0" smtClean="0">
                <a:solidFill>
                  <a:schemeClr val="bg1"/>
                </a:solidFill>
              </a:rPr>
              <a:t>সেবা</a:t>
            </a:r>
            <a:r>
              <a:rPr lang="en-US" sz="2800" dirty="0" smtClean="0">
                <a:solidFill>
                  <a:schemeClr val="bg1"/>
                </a:solidFill>
              </a:rPr>
              <a:t> </a:t>
            </a:r>
            <a:r>
              <a:rPr lang="bn-IN" sz="2800" dirty="0" smtClean="0">
                <a:solidFill>
                  <a:schemeClr val="bg1"/>
                </a:solidFill>
              </a:rPr>
              <a:t>৮</a:t>
            </a:r>
            <a:r>
              <a:rPr lang="bn-IN" sz="2800" dirty="0">
                <a:solidFill>
                  <a:schemeClr val="bg1"/>
                </a:solidFill>
              </a:rPr>
              <a:t>. প্রদর্শনী এবং </a:t>
            </a:r>
            <a:r>
              <a:rPr lang="bn-IN" sz="2800" dirty="0" smtClean="0">
                <a:solidFill>
                  <a:schemeClr val="bg1"/>
                </a:solidFill>
              </a:rPr>
              <a:t>মেলা</a:t>
            </a:r>
            <a:r>
              <a:rPr lang="en-US" sz="2800" dirty="0" smtClean="0">
                <a:solidFill>
                  <a:schemeClr val="bg1"/>
                </a:solidFill>
              </a:rPr>
              <a:t>  </a:t>
            </a:r>
            <a:r>
              <a:rPr lang="bn-IN" sz="2800" dirty="0" smtClean="0">
                <a:solidFill>
                  <a:schemeClr val="bg1"/>
                </a:solidFill>
              </a:rPr>
              <a:t>৯</a:t>
            </a:r>
            <a:r>
              <a:rPr lang="bn-IN" sz="2800" dirty="0">
                <a:solidFill>
                  <a:schemeClr val="bg1"/>
                </a:solidFill>
              </a:rPr>
              <a:t>. উপহার </a:t>
            </a:r>
            <a:r>
              <a:rPr lang="bn-IN" sz="2800" dirty="0" smtClean="0">
                <a:solidFill>
                  <a:schemeClr val="bg1"/>
                </a:solidFill>
              </a:rPr>
              <a:t>প্রদা</a:t>
            </a:r>
            <a:r>
              <a:rPr lang="en-US" sz="2800" dirty="0" smtClean="0">
                <a:solidFill>
                  <a:schemeClr val="bg1"/>
                </a:solidFill>
              </a:rPr>
              <a:t>ন</a:t>
            </a:r>
            <a:endParaRPr lang="bn-IN" sz="2800" dirty="0">
              <a:solidFill>
                <a:schemeClr val="bg1"/>
              </a:solidFill>
            </a:endParaRPr>
          </a:p>
          <a:p>
            <a:r>
              <a:rPr lang="bn-IN" sz="2800" dirty="0">
                <a:solidFill>
                  <a:schemeClr val="bg1"/>
                </a:solidFill>
              </a:rPr>
              <a:t>১০. শুভেচ্ছা </a:t>
            </a:r>
            <a:r>
              <a:rPr lang="bn-IN" sz="2800" dirty="0" smtClean="0">
                <a:solidFill>
                  <a:schemeClr val="bg1"/>
                </a:solidFill>
              </a:rPr>
              <a:t>জ্ঞাপন</a:t>
            </a:r>
            <a:endParaRPr lang="en-US" sz="2800" dirty="0" smtClean="0">
              <a:solidFill>
                <a:schemeClr val="bg1"/>
              </a:solidFill>
            </a:endParaRPr>
          </a:p>
          <a:p>
            <a:endParaRPr lang="en-US" sz="2800" dirty="0">
              <a:solidFill>
                <a:schemeClr val="bg1"/>
              </a:solidFill>
            </a:endParaRPr>
          </a:p>
          <a:p>
            <a:endParaRPr lang="en-US" sz="2800" dirty="0" smtClean="0">
              <a:solidFill>
                <a:schemeClr val="bg1"/>
              </a:solidFill>
            </a:endParaRPr>
          </a:p>
          <a:p>
            <a:endParaRPr lang="en-US" sz="2800" dirty="0">
              <a:solidFill>
                <a:schemeClr val="bg1"/>
              </a:solidFill>
            </a:endParaRPr>
          </a:p>
          <a:p>
            <a:endParaRPr lang="en-US" sz="2800" dirty="0" smtClean="0">
              <a:solidFill>
                <a:schemeClr val="bg1"/>
              </a:solidFill>
            </a:endParaRPr>
          </a:p>
          <a:p>
            <a:r>
              <a:rPr lang="bn-IN" sz="2800" dirty="0">
                <a:solidFill>
                  <a:schemeClr val="bg1"/>
                </a:solidFill>
              </a:rPr>
              <a:t>		</a:t>
            </a:r>
            <a:r>
              <a:rPr lang="bn-IN" dirty="0"/>
              <a:t>	</a:t>
            </a:r>
          </a:p>
        </p:txBody>
      </p:sp>
    </p:spTree>
    <p:extLst>
      <p:ext uri="{BB962C8B-B14F-4D97-AF65-F5344CB8AC3E}">
        <p14:creationId xmlns:p14="http://schemas.microsoft.com/office/powerpoint/2010/main" val="290686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1592</TotalTime>
  <Words>1013</Words>
  <Application>Microsoft Office PowerPoint</Application>
  <PresentationFormat>On-screen Show (4:3)</PresentationFormat>
  <Paragraphs>183</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Book Antiqua</vt:lpstr>
      <vt:lpstr>Wingdings</vt:lpstr>
      <vt:lpstr>Vrinda</vt:lpstr>
      <vt:lpstr>Wingdings 2</vt:lpstr>
      <vt:lpstr>NikoshBAN</vt:lpstr>
      <vt:lpstr>Lucida Sans</vt:lpstr>
      <vt:lpstr>Calibri</vt:lpstr>
      <vt:lpstr>Wingdings 3</vt:lpstr>
      <vt:lpstr>Apex</vt:lpstr>
      <vt:lpstr>PowerPoint Presentation</vt:lpstr>
      <vt:lpstr> উৎপাদন  ব্যবস্থাপনা ও বিপণন  দ্বিতীয় পত্র</vt:lpstr>
      <vt:lpstr>PowerPoint Presentation</vt:lpstr>
      <vt:lpstr>.</vt:lpstr>
      <vt:lpstr>PowerPoint Presentation</vt:lpstr>
      <vt:lpstr>আলোচ্য বিষয় : বিপননের হাতিয়ার</vt:lpstr>
      <vt:lpstr>বিস্তারিত :</vt:lpstr>
      <vt:lpstr>                                                                                                                                                                                                                                                                                                                                                                                                               বিপণন প্রসার ধারণা :</vt:lpstr>
      <vt:lpstr>বিক্রয় প্রসারের বিভিন্ন পদ্ধতি</vt:lpstr>
      <vt:lpstr>           বিস্তারিত :</vt:lpstr>
      <vt:lpstr>বিস্তারিত</vt:lpstr>
      <vt:lpstr>বাজারের বৈশিষ্ট্য </vt:lpstr>
      <vt:lpstr>বিস্তারিত</vt:lpstr>
      <vt:lpstr>আলোচ্য বিষয় : (বিজ্ঞাপন ও প্রচার) </vt:lpstr>
      <vt:lpstr>বিজ্ঞাপনের বিভিন্ন মাধ্যম</vt:lpstr>
      <vt:lpstr>মাধ্যম সমূহের বর্ণনা :</vt:lpstr>
      <vt:lpstr>প্রচার এর ধারণা ও বৈশিষ্ট্য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Laptop</dc:creator>
  <cp:lastModifiedBy>Admin</cp:lastModifiedBy>
  <cp:revision>240</cp:revision>
  <dcterms:created xsi:type="dcterms:W3CDTF">2016-01-27T05:27:11Z</dcterms:created>
  <dcterms:modified xsi:type="dcterms:W3CDTF">2016-12-27T09:10:33Z</dcterms:modified>
</cp:coreProperties>
</file>